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0" d="100"/>
          <a:sy n="80" d="100"/>
        </p:scale>
        <p:origin x="75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158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746F0-6D03-E7AE-DB07-C68EED23F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79BA0E-BB3B-DD4C-C97F-05769C2AFD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995007-E8C1-0050-7AB3-0481638E0E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95DD5F-3917-3A39-FDB2-E68C7EFD3E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69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9.png"/><Relationship Id="rId5" Type="http://schemas.openxmlformats.org/officeDocument/2006/relationships/image" Target="../media/image28.png"/><Relationship Id="rId4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9.png"/><Relationship Id="rId7" Type="http://schemas.openxmlformats.org/officeDocument/2006/relationships/image" Target="../media/image2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11" Type="http://schemas.openxmlformats.org/officeDocument/2006/relationships/image" Target="../media/image34.png"/><Relationship Id="rId5" Type="http://schemas.openxmlformats.org/officeDocument/2006/relationships/image" Target="../media/image31.png"/><Relationship Id="rId10" Type="http://schemas.openxmlformats.org/officeDocument/2006/relationships/image" Target="../media/image33.png"/><Relationship Id="rId4" Type="http://schemas.openxmlformats.org/officeDocument/2006/relationships/image" Target="../media/image30.png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DC143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DC143C">
              <a:alpha val="8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1E90FF">
              <a:alpha val="5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952805" y="4953305"/>
            <a:ext cx="2857500" cy="2857500"/>
          </a:xfrm>
          <a:prstGeom prst="ellipse">
            <a:avLst/>
          </a:prstGeom>
          <a:solidFill>
            <a:srgbClr val="32CD32">
              <a:alpha val="3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0" y="3381451"/>
            <a:ext cx="12191695" cy="95098"/>
          </a:xfrm>
          <a:prstGeom prst="rect">
            <a:avLst/>
          </a:prstGeom>
          <a:solidFill>
            <a:srgbClr val="FFD700">
              <a:alpha val="60000"/>
            </a:srgbClr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29707" y="381305"/>
            <a:ext cx="571500" cy="571500"/>
          </a:xfrm>
          <a:prstGeom prst="rect">
            <a:avLst/>
          </a:prstGeom>
        </p:spPr>
      </p:pic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286500" y="428854"/>
            <a:ext cx="476402" cy="476402"/>
          </a:xfrm>
          <a:prstGeom prst="rect">
            <a:avLst/>
          </a:prstGeom>
        </p:spPr>
      </p:pic>
      <p:sp>
        <p:nvSpPr>
          <p:cNvPr id="9" name="Text 5"/>
          <p:cNvSpPr txBox="1"/>
          <p:nvPr/>
        </p:nvSpPr>
        <p:spPr>
          <a:xfrm>
            <a:off x="2907792" y="1343254"/>
            <a:ext cx="6954012" cy="9244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HEARTCARE AI</a:t>
            </a:r>
            <a:endParaRPr lang="en-US" sz="6000" dirty="0"/>
          </a:p>
        </p:txBody>
      </p:sp>
      <p:sp>
        <p:nvSpPr>
          <p:cNvPr id="10" name="Text 6"/>
          <p:cNvSpPr txBox="1"/>
          <p:nvPr/>
        </p:nvSpPr>
        <p:spPr>
          <a:xfrm>
            <a:off x="1904695" y="2581351"/>
            <a:ext cx="8620963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Penyelamat Jantung Indonesia melalui AI Call Center</a:t>
            </a:r>
            <a:endParaRPr lang="en-US" sz="2400" dirty="0"/>
          </a:p>
        </p:txBody>
      </p:sp>
      <p:sp>
        <p:nvSpPr>
          <p:cNvPr id="11" name="Shape 7"/>
          <p:cNvSpPr/>
          <p:nvPr/>
        </p:nvSpPr>
        <p:spPr>
          <a:xfrm>
            <a:off x="3495751" y="3219602"/>
            <a:ext cx="5201107" cy="533095"/>
          </a:xfrm>
          <a:prstGeom prst="roundRect">
            <a:avLst>
              <a:gd name="adj" fmla="val 91889"/>
            </a:avLst>
          </a:prstGeom>
          <a:solidFill>
            <a:srgbClr val="000000">
              <a:alpha val="60000"/>
            </a:srgbClr>
          </a:solidFill>
          <a:ln/>
        </p:spPr>
      </p:sp>
      <p:sp>
        <p:nvSpPr>
          <p:cNvPr id="12" name="Text 8"/>
          <p:cNvSpPr txBox="1"/>
          <p:nvPr/>
        </p:nvSpPr>
        <p:spPr>
          <a:xfrm>
            <a:off x="3733495" y="3323844"/>
            <a:ext cx="4896612" cy="314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D7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Indonesia Healthcare AI Hackathon 2025</a:t>
            </a:r>
            <a:endParaRPr lang="en-US" sz="1800" dirty="0"/>
          </a:p>
        </p:txBody>
      </p:sp>
      <p:sp>
        <p:nvSpPr>
          <p:cNvPr id="13" name="Shape 9"/>
          <p:cNvSpPr/>
          <p:nvPr/>
        </p:nvSpPr>
        <p:spPr>
          <a:xfrm>
            <a:off x="2553005" y="4419295"/>
            <a:ext cx="7086600" cy="543154"/>
          </a:xfrm>
          <a:prstGeom prst="roundRect">
            <a:avLst>
              <a:gd name="adj" fmla="val 44303"/>
            </a:avLst>
          </a:prstGeom>
          <a:solidFill>
            <a:srgbClr val="1E90FF">
              <a:alpha val="70000"/>
            </a:srgbClr>
          </a:solidFill>
          <a:ln/>
        </p:spPr>
      </p:sp>
      <p:sp>
        <p:nvSpPr>
          <p:cNvPr id="14" name="Text 10"/>
          <p:cNvSpPr txBox="1"/>
          <p:nvPr/>
        </p:nvSpPr>
        <p:spPr>
          <a:xfrm>
            <a:off x="2839212" y="4572000"/>
            <a:ext cx="664403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Tim: Marhaeni · </a:t>
            </a:r>
            <a:r>
              <a:rPr lang="en-US" sz="13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D.Fitriani</a:t>
            </a: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· Ners Dayan </a:t>
            </a:r>
            <a:r>
              <a:rPr lang="en-US" sz="13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Hisni</a:t>
            </a: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, S.Kep, M.N.S · M. Keivan· Majo Alkaf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438998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384134"/>
            <a:ext cx="12191695" cy="47549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4" name="Shape 2"/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DC143C">
              <a:alpha val="1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286207" y="6812280"/>
            <a:ext cx="1904695" cy="1904695"/>
          </a:xfrm>
          <a:prstGeom prst="ellipse">
            <a:avLst/>
          </a:prstGeom>
          <a:solidFill>
            <a:srgbClr val="DC143C">
              <a:alpha val="1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1429207" y="3696005"/>
            <a:ext cx="190195" cy="190195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7" name="Shape 5"/>
          <p:cNvSpPr/>
          <p:nvPr/>
        </p:nvSpPr>
        <p:spPr>
          <a:xfrm>
            <a:off x="4476902" y="3696005"/>
            <a:ext cx="190195" cy="190195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8" name="Shape 6"/>
          <p:cNvSpPr/>
          <p:nvPr/>
        </p:nvSpPr>
        <p:spPr>
          <a:xfrm>
            <a:off x="7524598" y="3696005"/>
            <a:ext cx="190195" cy="190195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9" name="Shape 7"/>
          <p:cNvSpPr/>
          <p:nvPr/>
        </p:nvSpPr>
        <p:spPr>
          <a:xfrm>
            <a:off x="10573207" y="3696005"/>
            <a:ext cx="190195" cy="190195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10" name="Text 8"/>
          <p:cNvSpPr txBox="1"/>
          <p:nvPr/>
        </p:nvSpPr>
        <p:spPr>
          <a:xfrm>
            <a:off x="1376172" y="3981298"/>
            <a:ext cx="4050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MVP</a:t>
            </a:r>
            <a:endParaRPr lang="en-US" sz="1000" dirty="0"/>
          </a:p>
        </p:txBody>
      </p:sp>
      <p:sp>
        <p:nvSpPr>
          <p:cNvPr id="11" name="Text 9"/>
          <p:cNvSpPr txBox="1"/>
          <p:nvPr/>
        </p:nvSpPr>
        <p:spPr>
          <a:xfrm>
            <a:off x="1217066" y="4181551"/>
            <a:ext cx="719633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Week 1-2</a:t>
            </a:r>
            <a:endParaRPr lang="en-US" sz="1000" dirty="0"/>
          </a:p>
        </p:txBody>
      </p:sp>
      <p:sp>
        <p:nvSpPr>
          <p:cNvPr id="12" name="Text 10"/>
          <p:cNvSpPr txBox="1"/>
          <p:nvPr/>
        </p:nvSpPr>
        <p:spPr>
          <a:xfrm>
            <a:off x="4391863" y="3981298"/>
            <a:ext cx="4626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PILOT</a:t>
            </a:r>
            <a:endParaRPr lang="en-US" sz="1000" dirty="0"/>
          </a:p>
        </p:txBody>
      </p:sp>
      <p:sp>
        <p:nvSpPr>
          <p:cNvPr id="13" name="Text 11"/>
          <p:cNvSpPr txBox="1"/>
          <p:nvPr/>
        </p:nvSpPr>
        <p:spPr>
          <a:xfrm>
            <a:off x="3672230" y="4181551"/>
            <a:ext cx="19010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Jakarta, Surabaya, Medan</a:t>
            </a:r>
            <a:endParaRPr lang="en-US" sz="1000" dirty="0"/>
          </a:p>
        </p:txBody>
      </p:sp>
      <p:sp>
        <p:nvSpPr>
          <p:cNvPr id="14" name="Text 12"/>
          <p:cNvSpPr txBox="1"/>
          <p:nvPr/>
        </p:nvSpPr>
        <p:spPr>
          <a:xfrm>
            <a:off x="7413955" y="3981298"/>
            <a:ext cx="5193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SCALE</a:t>
            </a:r>
            <a:endParaRPr lang="en-US" sz="1000" dirty="0"/>
          </a:p>
        </p:txBody>
      </p:sp>
      <p:sp>
        <p:nvSpPr>
          <p:cNvPr id="15" name="Text 13"/>
          <p:cNvSpPr txBox="1"/>
          <p:nvPr/>
        </p:nvSpPr>
        <p:spPr>
          <a:xfrm>
            <a:off x="7269480" y="4181551"/>
            <a:ext cx="8055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 Provinsi</a:t>
            </a:r>
            <a:endParaRPr lang="en-US" sz="1000" dirty="0"/>
          </a:p>
        </p:txBody>
      </p:sp>
      <p:sp>
        <p:nvSpPr>
          <p:cNvPr id="16" name="Text 14"/>
          <p:cNvSpPr txBox="1"/>
          <p:nvPr/>
        </p:nvSpPr>
        <p:spPr>
          <a:xfrm>
            <a:off x="10331806" y="3981298"/>
            <a:ext cx="77632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NASIONAL</a:t>
            </a:r>
            <a:endParaRPr lang="en-US" sz="1000" dirty="0"/>
          </a:p>
        </p:txBody>
      </p:sp>
      <p:sp>
        <p:nvSpPr>
          <p:cNvPr id="17" name="Text 15"/>
          <p:cNvSpPr txBox="1"/>
          <p:nvPr/>
        </p:nvSpPr>
        <p:spPr>
          <a:xfrm>
            <a:off x="10309860" y="4181551"/>
            <a:ext cx="8247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Month 4-6</a:t>
            </a:r>
            <a:endParaRPr lang="en-US" sz="1000" dirty="0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81305" y="533095"/>
            <a:ext cx="381305" cy="381305"/>
          </a:xfrm>
          <a:prstGeom prst="rect">
            <a:avLst/>
          </a:prstGeom>
        </p:spPr>
      </p:pic>
      <p:sp>
        <p:nvSpPr>
          <p:cNvPr id="19" name="Text 16"/>
          <p:cNvSpPr txBox="1"/>
          <p:nvPr/>
        </p:nvSpPr>
        <p:spPr>
          <a:xfrm>
            <a:off x="952805" y="448056"/>
            <a:ext cx="9173261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MARI SELAMATKAN 5,000 NYAWA!</a:t>
            </a:r>
            <a:endParaRPr lang="en-US" sz="3600" dirty="0"/>
          </a:p>
        </p:txBody>
      </p:sp>
      <p:sp>
        <p:nvSpPr>
          <p:cNvPr id="20" name="Shape 17"/>
          <p:cNvSpPr/>
          <p:nvPr/>
        </p:nvSpPr>
        <p:spPr>
          <a:xfrm>
            <a:off x="381305" y="1447495"/>
            <a:ext cx="11430000" cy="1772107"/>
          </a:xfrm>
          <a:prstGeom prst="roundRect">
            <a:avLst>
              <a:gd name="adj" fmla="val 2774"/>
            </a:avLst>
          </a:prstGeom>
          <a:solidFill>
            <a:srgbClr val="DC143C">
              <a:alpha val="20000"/>
            </a:srgbClr>
          </a:solidFill>
          <a:ln/>
        </p:spPr>
      </p:sp>
      <p:sp>
        <p:nvSpPr>
          <p:cNvPr id="21" name="Text 18"/>
          <p:cNvSpPr txBox="1"/>
          <p:nvPr/>
        </p:nvSpPr>
        <p:spPr>
          <a:xfrm>
            <a:off x="619049" y="1723644"/>
            <a:ext cx="3486607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DC143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YANG KAMI BUTUHKAN</a:t>
            </a:r>
            <a:endParaRPr lang="en-US" sz="2100" dirty="0"/>
          </a:p>
        </p:txBody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4"/>
          <a:srcRect l="-80" r="-80"/>
          <a:stretch/>
        </p:blipFill>
        <p:spPr>
          <a:xfrm>
            <a:off x="619049" y="2290572"/>
            <a:ext cx="286207" cy="228600"/>
          </a:xfrm>
          <a:prstGeom prst="rect">
            <a:avLst/>
          </a:prstGeom>
        </p:spPr>
      </p:pic>
      <p:sp>
        <p:nvSpPr>
          <p:cNvPr id="23" name="Text 19"/>
          <p:cNvSpPr txBox="1"/>
          <p:nvPr/>
        </p:nvSpPr>
        <p:spPr>
          <a:xfrm>
            <a:off x="1047902" y="2286000"/>
            <a:ext cx="42912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Kemitraan Kemenkes - pilot program 3 provinsi</a:t>
            </a:r>
            <a:endParaRPr lang="en-US" sz="1300" dirty="0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rcRect l="-80" r="-80"/>
          <a:stretch/>
        </p:blipFill>
        <p:spPr>
          <a:xfrm>
            <a:off x="6191402" y="2290572"/>
            <a:ext cx="286207" cy="228600"/>
          </a:xfrm>
          <a:prstGeom prst="rect">
            <a:avLst/>
          </a:prstGeom>
        </p:spPr>
      </p:pic>
      <p:sp>
        <p:nvSpPr>
          <p:cNvPr id="25" name="Text 20"/>
          <p:cNvSpPr txBox="1"/>
          <p:nvPr/>
        </p:nvSpPr>
        <p:spPr>
          <a:xfrm>
            <a:off x="6620256" y="2286000"/>
            <a:ext cx="276788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Deployment di 50 rumah sakit</a:t>
            </a:r>
            <a:endParaRPr lang="en-US" sz="1300" dirty="0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619049" y="2738628"/>
            <a:ext cx="256946" cy="228600"/>
          </a:xfrm>
          <a:prstGeom prst="rect">
            <a:avLst/>
          </a:prstGeom>
        </p:spPr>
      </p:pic>
      <p:sp>
        <p:nvSpPr>
          <p:cNvPr id="27" name="Text 21"/>
          <p:cNvSpPr txBox="1"/>
          <p:nvPr/>
        </p:nvSpPr>
        <p:spPr>
          <a:xfrm>
            <a:off x="1019556" y="2734056"/>
            <a:ext cx="36155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Integrasi BPJS untuk emergency AI calls</a:t>
            </a:r>
            <a:endParaRPr lang="en-US" sz="1300" dirty="0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7"/>
          <a:srcRect l="-133" r="-133"/>
          <a:stretch/>
        </p:blipFill>
        <p:spPr>
          <a:xfrm>
            <a:off x="6191402" y="2738628"/>
            <a:ext cx="171907" cy="228600"/>
          </a:xfrm>
          <a:prstGeom prst="rect">
            <a:avLst/>
          </a:prstGeom>
        </p:spPr>
      </p:pic>
      <p:sp>
        <p:nvSpPr>
          <p:cNvPr id="29" name="Text 22"/>
          <p:cNvSpPr txBox="1"/>
          <p:nvPr/>
        </p:nvSpPr>
        <p:spPr>
          <a:xfrm>
            <a:off x="6505956" y="2734056"/>
            <a:ext cx="31866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Dukungan regulasi telemedicine AI</a:t>
            </a:r>
            <a:endParaRPr lang="en-US" sz="1300" dirty="0"/>
          </a:p>
        </p:txBody>
      </p:sp>
      <p:sp>
        <p:nvSpPr>
          <p:cNvPr id="30" name="Shape 23"/>
          <p:cNvSpPr/>
          <p:nvPr/>
        </p:nvSpPr>
        <p:spPr>
          <a:xfrm>
            <a:off x="381305" y="4858207"/>
            <a:ext cx="5486400" cy="1410005"/>
          </a:xfrm>
          <a:prstGeom prst="roundRect">
            <a:avLst>
              <a:gd name="adj" fmla="val 2191"/>
            </a:avLst>
          </a:prstGeom>
          <a:solidFill>
            <a:srgbClr val="1E90FF">
              <a:alpha val="20000"/>
            </a:srgbClr>
          </a:solidFill>
          <a:ln/>
        </p:spPr>
      </p:sp>
      <p:sp>
        <p:nvSpPr>
          <p:cNvPr id="31" name="Shape 24"/>
          <p:cNvSpPr/>
          <p:nvPr/>
        </p:nvSpPr>
        <p:spPr>
          <a:xfrm>
            <a:off x="381305" y="4858207"/>
            <a:ext cx="47549" cy="1410005"/>
          </a:xfrm>
          <a:prstGeom prst="rect">
            <a:avLst/>
          </a:prstGeom>
          <a:solidFill>
            <a:srgbClr val="1E90FF"/>
          </a:solidFill>
          <a:ln/>
        </p:spPr>
      </p:sp>
      <p:sp>
        <p:nvSpPr>
          <p:cNvPr id="32" name="Shape 25"/>
          <p:cNvSpPr/>
          <p:nvPr/>
        </p:nvSpPr>
        <p:spPr>
          <a:xfrm>
            <a:off x="6324905" y="4858207"/>
            <a:ext cx="5486400" cy="1410005"/>
          </a:xfrm>
          <a:prstGeom prst="roundRect">
            <a:avLst>
              <a:gd name="adj" fmla="val 2191"/>
            </a:avLst>
          </a:prstGeom>
          <a:solidFill>
            <a:srgbClr val="1E90FF">
              <a:alpha val="20000"/>
            </a:srgbClr>
          </a:solidFill>
          <a:ln/>
        </p:spPr>
      </p:sp>
      <p:sp>
        <p:nvSpPr>
          <p:cNvPr id="33" name="Shape 26"/>
          <p:cNvSpPr/>
          <p:nvPr/>
        </p:nvSpPr>
        <p:spPr>
          <a:xfrm>
            <a:off x="6324905" y="4858207"/>
            <a:ext cx="47549" cy="1410005"/>
          </a:xfrm>
          <a:prstGeom prst="rect">
            <a:avLst/>
          </a:prstGeom>
          <a:solidFill>
            <a:srgbClr val="1E90FF"/>
          </a:solidFill>
          <a:ln/>
        </p:spPr>
      </p:sp>
      <p:sp>
        <p:nvSpPr>
          <p:cNvPr id="34" name="Text 27"/>
          <p:cNvSpPr txBox="1"/>
          <p:nvPr/>
        </p:nvSpPr>
        <p:spPr>
          <a:xfrm>
            <a:off x="619049" y="5095951"/>
            <a:ext cx="1800454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Rp 180M</a:t>
            </a:r>
            <a:endParaRPr lang="en-US" sz="2700" dirty="0"/>
          </a:p>
        </p:txBody>
      </p:sp>
      <p:sp>
        <p:nvSpPr>
          <p:cNvPr id="35" name="Text 28"/>
          <p:cNvSpPr txBox="1"/>
          <p:nvPr/>
        </p:nvSpPr>
        <p:spPr>
          <a:xfrm>
            <a:off x="6562649" y="5095951"/>
            <a:ext cx="1752905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1,000%+</a:t>
            </a:r>
            <a:endParaRPr lang="en-US" sz="2700" dirty="0"/>
          </a:p>
        </p:txBody>
      </p:sp>
      <p:sp>
        <p:nvSpPr>
          <p:cNvPr id="36" name="Text 29"/>
          <p:cNvSpPr txBox="1"/>
          <p:nvPr/>
        </p:nvSpPr>
        <p:spPr>
          <a:xfrm>
            <a:off x="619049" y="5572354"/>
            <a:ext cx="37106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Investasi untuk cakupan 1 juta penduduk</a:t>
            </a:r>
            <a:endParaRPr lang="en-US" sz="1300" dirty="0"/>
          </a:p>
        </p:txBody>
      </p:sp>
      <p:sp>
        <p:nvSpPr>
          <p:cNvPr id="37" name="Text 30"/>
          <p:cNvSpPr txBox="1"/>
          <p:nvPr/>
        </p:nvSpPr>
        <p:spPr>
          <a:xfrm>
            <a:off x="619049" y="5829300"/>
            <a:ext cx="40910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Development: Rp 30M + Operasional: Rp 150M</a:t>
            </a:r>
            <a:endParaRPr lang="en-US" sz="1300" dirty="0"/>
          </a:p>
        </p:txBody>
      </p:sp>
      <p:sp>
        <p:nvSpPr>
          <p:cNvPr id="38" name="Text 31"/>
          <p:cNvSpPr txBox="1"/>
          <p:nvPr/>
        </p:nvSpPr>
        <p:spPr>
          <a:xfrm>
            <a:off x="6562649" y="5572354"/>
            <a:ext cx="182422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Expected social ROI</a:t>
            </a:r>
            <a:endParaRPr lang="en-US" sz="1300" dirty="0"/>
          </a:p>
        </p:txBody>
      </p:sp>
      <p:sp>
        <p:nvSpPr>
          <p:cNvPr id="39" name="Text 32"/>
          <p:cNvSpPr txBox="1"/>
          <p:nvPr/>
        </p:nvSpPr>
        <p:spPr>
          <a:xfrm>
            <a:off x="6562649" y="5829300"/>
            <a:ext cx="35103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Government savings: &gt;Rp 2B per tahun</a:t>
            </a:r>
            <a:endParaRPr lang="en-US" sz="1300" dirty="0"/>
          </a:p>
        </p:txBody>
      </p:sp>
      <p:sp>
        <p:nvSpPr>
          <p:cNvPr id="40" name="Shape 33"/>
          <p:cNvSpPr/>
          <p:nvPr/>
        </p:nvSpPr>
        <p:spPr>
          <a:xfrm>
            <a:off x="381305" y="6743700"/>
            <a:ext cx="11430000" cy="1314907"/>
          </a:xfrm>
          <a:prstGeom prst="roundRect">
            <a:avLst>
              <a:gd name="adj" fmla="val 5039"/>
            </a:avLst>
          </a:prstGeom>
          <a:solidFill>
            <a:srgbClr val="32CD32">
              <a:alpha val="20000"/>
            </a:srgbClr>
          </a:solidFill>
          <a:ln w="25400">
            <a:solidFill>
              <a:srgbClr val="32CD32"/>
            </a:solidFill>
            <a:prstDash val="solid"/>
          </a:ln>
        </p:spPr>
      </p:sp>
      <p:sp>
        <p:nvSpPr>
          <p:cNvPr id="41" name="Text 34"/>
          <p:cNvSpPr txBox="1"/>
          <p:nvPr/>
        </p:nvSpPr>
        <p:spPr>
          <a:xfrm>
            <a:off x="3545129" y="7010705"/>
            <a:ext cx="5334610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BUKAN SEKADAR TEKNOLOGI -</a:t>
            </a:r>
            <a:endParaRPr lang="en-US" sz="2400" dirty="0"/>
          </a:p>
        </p:txBody>
      </p:sp>
      <p:sp>
        <p:nvSpPr>
          <p:cNvPr id="42" name="Text 35"/>
          <p:cNvSpPr txBox="1"/>
          <p:nvPr/>
        </p:nvSpPr>
        <p:spPr>
          <a:xfrm>
            <a:off x="3172968" y="7406640"/>
            <a:ext cx="6077102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INI MISI MENYELAMATKAN NYAWA!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F689B-B336-18ED-238B-68A4E9825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184B098-AA2E-D281-D53E-E6DB69F438AA}"/>
              </a:ext>
            </a:extLst>
          </p:cNvPr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145C49B3-57BF-A436-B64A-98552711EB71}"/>
              </a:ext>
            </a:extLst>
          </p:cNvPr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1E90FF">
              <a:alpha val="10000"/>
            </a:srgbClr>
          </a:solidFill>
          <a:ln/>
        </p:spPr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4A403AAF-8DC8-5FE7-28D7-53D0FAD1521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81305" y="533095"/>
            <a:ext cx="381305" cy="381305"/>
          </a:xfrm>
          <a:prstGeom prst="rect">
            <a:avLst/>
          </a:prstGeom>
        </p:spPr>
      </p:pic>
      <p:sp>
        <p:nvSpPr>
          <p:cNvPr id="7" name="Text 4">
            <a:extLst>
              <a:ext uri="{FF2B5EF4-FFF2-40B4-BE49-F238E27FC236}">
                <a16:creationId xmlns:a16="http://schemas.microsoft.com/office/drawing/2014/main" id="{AC2A30DD-2A6C-A2FC-9ED7-844812E62831}"/>
              </a:ext>
            </a:extLst>
          </p:cNvPr>
          <p:cNvSpPr txBox="1"/>
          <p:nvPr/>
        </p:nvSpPr>
        <p:spPr>
          <a:xfrm>
            <a:off x="952805" y="448056"/>
            <a:ext cx="4829861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1E90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REFERENCES</a:t>
            </a:r>
            <a:endParaRPr lang="en-US" sz="360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FE0677ED-2C0F-69AA-734A-7D3F1F7DF94A}"/>
              </a:ext>
            </a:extLst>
          </p:cNvPr>
          <p:cNvSpPr/>
          <p:nvPr/>
        </p:nvSpPr>
        <p:spPr>
          <a:xfrm>
            <a:off x="4486656" y="538656"/>
            <a:ext cx="1609344" cy="295351"/>
          </a:xfrm>
          <a:prstGeom prst="roundRect">
            <a:avLst>
              <a:gd name="adj" fmla="val 149805"/>
            </a:avLst>
          </a:prstGeom>
          <a:solidFill>
            <a:srgbClr val="DC143C"/>
          </a:solidFill>
          <a:ln/>
        </p:spPr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2765E5E4-4504-B88D-9512-350E4FE96E9B}"/>
              </a:ext>
            </a:extLst>
          </p:cNvPr>
          <p:cNvSpPr txBox="1"/>
          <p:nvPr/>
        </p:nvSpPr>
        <p:spPr>
          <a:xfrm>
            <a:off x="4715256" y="596263"/>
            <a:ext cx="138623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EMERGENCY CALL</a:t>
            </a:r>
            <a:endParaRPr lang="en-US" sz="1000" dirty="0"/>
          </a:p>
        </p:txBody>
      </p:sp>
      <p:sp>
        <p:nvSpPr>
          <p:cNvPr id="19" name="Shape 14">
            <a:extLst>
              <a:ext uri="{FF2B5EF4-FFF2-40B4-BE49-F238E27FC236}">
                <a16:creationId xmlns:a16="http://schemas.microsoft.com/office/drawing/2014/main" id="{91217FFD-DE8C-5B9A-1304-4ADA0B167B79}"/>
              </a:ext>
            </a:extLst>
          </p:cNvPr>
          <p:cNvSpPr/>
          <p:nvPr/>
        </p:nvSpPr>
        <p:spPr>
          <a:xfrm>
            <a:off x="381305" y="1244572"/>
            <a:ext cx="11182502" cy="5268195"/>
          </a:xfrm>
          <a:prstGeom prst="roundRect">
            <a:avLst>
              <a:gd name="adj" fmla="val 3383"/>
            </a:avLst>
          </a:prstGeom>
          <a:solidFill>
            <a:srgbClr val="1E90FF">
              <a:alpha val="20000"/>
            </a:srgbClr>
          </a:solidFill>
          <a:ln w="25400">
            <a:solidFill>
              <a:srgbClr val="1E90FF"/>
            </a:solidFill>
            <a:prstDash val="solid"/>
          </a:ln>
        </p:spPr>
      </p:sp>
      <p:sp>
        <p:nvSpPr>
          <p:cNvPr id="20" name="Text 15">
            <a:extLst>
              <a:ext uri="{FF2B5EF4-FFF2-40B4-BE49-F238E27FC236}">
                <a16:creationId xmlns:a16="http://schemas.microsoft.com/office/drawing/2014/main" id="{51639401-9993-0A86-2E00-1D84F57E8BD0}"/>
              </a:ext>
            </a:extLst>
          </p:cNvPr>
          <p:cNvSpPr txBox="1"/>
          <p:nvPr/>
        </p:nvSpPr>
        <p:spPr>
          <a:xfrm>
            <a:off x="571957" y="2344522"/>
            <a:ext cx="10792729" cy="31781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GoodStats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Indonesia (2024) - "10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Provinsi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dengan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Prevalensi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Penyakit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Jantung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Tertinggi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 - Data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Riskesdas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2023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prevalensi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jantung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0.85%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Kemenkes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/Dinas Kesehatan Aceh (2023) - "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Penyakit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Kardiovaskular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Penyebab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Kematian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Tertinggi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 - 651,481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kematian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/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tahun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kardiovaskular</a:t>
            </a:r>
            <a:endParaRPr lang="en-US" sz="1400" dirty="0">
              <a:solidFill>
                <a:srgbClr val="FFFFFF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Kemkes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(2021) - "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Peringatan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Hari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Jantung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Sedunia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2021" - Data BPJS Rp 8.2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triliun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biaya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kardiovaskular</a:t>
            </a:r>
            <a:endParaRPr lang="en-US" sz="1400" dirty="0">
              <a:solidFill>
                <a:srgbClr val="FFFFFF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GoodStats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Data (2024) - "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Pasien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Jantung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Indonesia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Didominasi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Usia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Produktif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 - 140,206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pasien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usia</a:t>
            </a: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25-34 </a:t>
            </a:r>
            <a:r>
              <a:rPr lang="en-US" sz="1400" dirty="0" err="1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tahun</a:t>
            </a:r>
            <a:endParaRPr lang="en-US" sz="1400" dirty="0">
              <a:solidFill>
                <a:srgbClr val="FFFFFF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AIPRM Healthcare Statistics (2024) - "50+ AI in Healthcare Statistics" - Global AI market $32.3B, growth 42%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NCBI/PMC (2023) - "AI in Emergency Medicine: Current Applications" - 25.8%-42.7% preventable emergency deaths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World Economic Forum (2025) - "7 Ways AI Transforming Healthcare" - 4.5 billion without essential healthcare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Insights10 (2024) - "Indonesia AI Healthcare Market Analysis" - $0.04B to $0.82B, CAGR 45.22%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Mordor Intelligence (2025) - "Indonesia Connected Healthcare Market" - $0.88B 2025, CAGR 28.18%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Market Research Indonesia (2025) - "Indonesia Telemedicine Market Future" - $10.11B 2022 to $12.45B 2029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Grand View Research (2024) - "Southeast Asia Telehealth Market" - Indonesia 26.4% market share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PMC/NCBI (2021) - "Indonesian Hospital Telemedicine Acceptance" - 600% surge during COVID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Market Research Indonesia (2025) - "Indonesia Telemedicine Investment Explained" - $1.7B government allocation</a:t>
            </a:r>
          </a:p>
          <a:p>
            <a:pPr algn="just"/>
            <a:endParaRPr lang="en-US" sz="1400" dirty="0">
              <a:solidFill>
                <a:srgbClr val="FFFFFF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FFFFFF"/>
              </a:solidFill>
              <a:latin typeface="Poppins" pitchFamily="34" charset="0"/>
              <a:ea typeface="Poppins" pitchFamily="34" charset="-122"/>
              <a:cs typeface="Poppins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31" name="Shape 26">
            <a:extLst>
              <a:ext uri="{FF2B5EF4-FFF2-40B4-BE49-F238E27FC236}">
                <a16:creationId xmlns:a16="http://schemas.microsoft.com/office/drawing/2014/main" id="{C09D3DDD-0520-203E-647B-F0C041F9FB32}"/>
              </a:ext>
            </a:extLst>
          </p:cNvPr>
          <p:cNvSpPr/>
          <p:nvPr/>
        </p:nvSpPr>
        <p:spPr>
          <a:xfrm>
            <a:off x="-95098" y="4800600"/>
            <a:ext cx="381305" cy="381305"/>
          </a:xfrm>
          <a:prstGeom prst="ellipse">
            <a:avLst/>
          </a:prstGeom>
          <a:solidFill>
            <a:srgbClr val="1E90FF"/>
          </a:solidFill>
          <a:ln/>
        </p:spPr>
      </p:sp>
      <p:pic>
        <p:nvPicPr>
          <p:cNvPr id="32" name="Image 3" descr="preencoded.png">
            <a:extLst>
              <a:ext uri="{FF2B5EF4-FFF2-40B4-BE49-F238E27FC236}">
                <a16:creationId xmlns:a16="http://schemas.microsoft.com/office/drawing/2014/main" id="{D8503576-3117-261A-72D0-52997FA1510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-23774" y="4895698"/>
            <a:ext cx="237744" cy="190195"/>
          </a:xfrm>
          <a:prstGeom prst="rect">
            <a:avLst/>
          </a:prstGeom>
        </p:spPr>
      </p:pic>
      <p:sp>
        <p:nvSpPr>
          <p:cNvPr id="37" name="Text 30">
            <a:extLst>
              <a:ext uri="{FF2B5EF4-FFF2-40B4-BE49-F238E27FC236}">
                <a16:creationId xmlns:a16="http://schemas.microsoft.com/office/drawing/2014/main" id="{1A3C3AC1-E29E-7A7F-54FC-D293234A08E7}"/>
              </a:ext>
            </a:extLst>
          </p:cNvPr>
          <p:cNvSpPr txBox="1"/>
          <p:nvPr/>
        </p:nvSpPr>
        <p:spPr>
          <a:xfrm>
            <a:off x="543154" y="7763256"/>
            <a:ext cx="50868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Sambil menunggu, tetap temani mama dan jangan tinggalkan..."</a:t>
            </a:r>
            <a:endParaRPr lang="en-US" sz="1200" dirty="0"/>
          </a:p>
        </p:txBody>
      </p:sp>
      <p:sp>
        <p:nvSpPr>
          <p:cNvPr id="38" name="Shape 31">
            <a:extLst>
              <a:ext uri="{FF2B5EF4-FFF2-40B4-BE49-F238E27FC236}">
                <a16:creationId xmlns:a16="http://schemas.microsoft.com/office/drawing/2014/main" id="{26B0C02E-C51B-55B8-C918-5137DE3E0CB4}"/>
              </a:ext>
            </a:extLst>
          </p:cNvPr>
          <p:cNvSpPr/>
          <p:nvPr/>
        </p:nvSpPr>
        <p:spPr>
          <a:xfrm>
            <a:off x="-95098" y="8020202"/>
            <a:ext cx="381305" cy="381305"/>
          </a:xfrm>
          <a:prstGeom prst="ellipse">
            <a:avLst/>
          </a:prstGeom>
          <a:solidFill>
            <a:srgbClr val="1E90FF"/>
          </a:solidFill>
          <a:ln/>
        </p:spPr>
      </p:sp>
      <p:sp>
        <p:nvSpPr>
          <p:cNvPr id="40" name="Text 33">
            <a:extLst>
              <a:ext uri="{FF2B5EF4-FFF2-40B4-BE49-F238E27FC236}">
                <a16:creationId xmlns:a16="http://schemas.microsoft.com/office/drawing/2014/main" id="{5806BC7D-3010-2953-1977-2DAE0C4844E4}"/>
              </a:ext>
            </a:extLst>
          </p:cNvPr>
          <p:cNvSpPr txBox="1"/>
          <p:nvPr/>
        </p:nvSpPr>
        <p:spPr>
          <a:xfrm>
            <a:off x="381305" y="8201254"/>
            <a:ext cx="11484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D7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Respon: 0 detik</a:t>
            </a:r>
            <a:endParaRPr lang="en-US" sz="1000" dirty="0"/>
          </a:p>
        </p:txBody>
      </p:sp>
      <p:pic>
        <p:nvPicPr>
          <p:cNvPr id="43" name="Image 5" descr="preencoded.png">
            <a:extLst>
              <a:ext uri="{FF2B5EF4-FFF2-40B4-BE49-F238E27FC236}">
                <a16:creationId xmlns:a16="http://schemas.microsoft.com/office/drawing/2014/main" id="{EF0A120C-B52C-03B3-FE34-28D312BC6E9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-23774" y="8115300"/>
            <a:ext cx="237744" cy="19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680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10451"/>
            <a:ext cx="12191695" cy="47549"/>
          </a:xfrm>
          <a:prstGeom prst="rect">
            <a:avLst/>
          </a:prstGeom>
          <a:solidFill>
            <a:srgbClr val="DC143C"/>
          </a:solidFill>
          <a:ln/>
        </p:spPr>
      </p:sp>
      <p:sp>
        <p:nvSpPr>
          <p:cNvPr id="4" name="Shape 2"/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DC143C">
              <a:alpha val="1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286207" y="5238598"/>
            <a:ext cx="1904695" cy="1904695"/>
          </a:xfrm>
          <a:prstGeom prst="ellipse">
            <a:avLst/>
          </a:prstGeom>
          <a:solidFill>
            <a:srgbClr val="DC143C">
              <a:alpha val="1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81305" y="533095"/>
            <a:ext cx="381305" cy="381305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952805" y="448056"/>
            <a:ext cx="9992563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DC143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KRISIS KARDIOVASKULAR INDONESIA</a:t>
            </a:r>
            <a:endParaRPr lang="en-US" sz="3600" dirty="0"/>
          </a:p>
        </p:txBody>
      </p:sp>
      <p:sp>
        <p:nvSpPr>
          <p:cNvPr id="8" name="Shape 5"/>
          <p:cNvSpPr/>
          <p:nvPr/>
        </p:nvSpPr>
        <p:spPr>
          <a:xfrm>
            <a:off x="381305" y="1447495"/>
            <a:ext cx="3543300" cy="1733702"/>
          </a:xfrm>
          <a:prstGeom prst="roundRect">
            <a:avLst>
              <a:gd name="adj" fmla="val 1449"/>
            </a:avLst>
          </a:prstGeom>
          <a:solidFill>
            <a:srgbClr val="DC143C">
              <a:alpha val="2000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381305" y="1447495"/>
            <a:ext cx="47549" cy="1733702"/>
          </a:xfrm>
          <a:prstGeom prst="rect">
            <a:avLst/>
          </a:prstGeom>
          <a:solidFill>
            <a:srgbClr val="DC143C"/>
          </a:solidFill>
          <a:ln/>
        </p:spPr>
      </p:sp>
      <p:sp>
        <p:nvSpPr>
          <p:cNvPr id="10" name="Shape 7"/>
          <p:cNvSpPr/>
          <p:nvPr/>
        </p:nvSpPr>
        <p:spPr>
          <a:xfrm>
            <a:off x="4324198" y="1447495"/>
            <a:ext cx="3543300" cy="1733702"/>
          </a:xfrm>
          <a:prstGeom prst="roundRect">
            <a:avLst>
              <a:gd name="adj" fmla="val 1449"/>
            </a:avLst>
          </a:prstGeom>
          <a:solidFill>
            <a:srgbClr val="DC143C">
              <a:alpha val="20000"/>
            </a:srgbClr>
          </a:solidFill>
          <a:ln/>
        </p:spPr>
      </p:sp>
      <p:sp>
        <p:nvSpPr>
          <p:cNvPr id="11" name="Shape 8"/>
          <p:cNvSpPr/>
          <p:nvPr/>
        </p:nvSpPr>
        <p:spPr>
          <a:xfrm>
            <a:off x="4324198" y="1447495"/>
            <a:ext cx="47549" cy="1733702"/>
          </a:xfrm>
          <a:prstGeom prst="rect">
            <a:avLst/>
          </a:prstGeom>
          <a:solidFill>
            <a:srgbClr val="DC143C"/>
          </a:solidFill>
          <a:ln/>
        </p:spPr>
      </p:sp>
      <p:sp>
        <p:nvSpPr>
          <p:cNvPr id="12" name="Shape 9"/>
          <p:cNvSpPr/>
          <p:nvPr/>
        </p:nvSpPr>
        <p:spPr>
          <a:xfrm>
            <a:off x="8268005" y="1447495"/>
            <a:ext cx="3543300" cy="1733702"/>
          </a:xfrm>
          <a:prstGeom prst="roundRect">
            <a:avLst>
              <a:gd name="adj" fmla="val 1449"/>
            </a:avLst>
          </a:prstGeom>
          <a:solidFill>
            <a:srgbClr val="DC143C">
              <a:alpha val="20000"/>
            </a:srgbClr>
          </a:solidFill>
          <a:ln/>
        </p:spPr>
      </p:sp>
      <p:sp>
        <p:nvSpPr>
          <p:cNvPr id="13" name="Shape 10"/>
          <p:cNvSpPr/>
          <p:nvPr/>
        </p:nvSpPr>
        <p:spPr>
          <a:xfrm>
            <a:off x="8268005" y="1447495"/>
            <a:ext cx="47549" cy="1733702"/>
          </a:xfrm>
          <a:prstGeom prst="rect">
            <a:avLst/>
          </a:prstGeom>
          <a:solidFill>
            <a:srgbClr val="DC143C"/>
          </a:solidFill>
          <a:ln/>
        </p:spPr>
      </p:sp>
      <p:sp>
        <p:nvSpPr>
          <p:cNvPr id="14" name="Text 11"/>
          <p:cNvSpPr txBox="1"/>
          <p:nvPr/>
        </p:nvSpPr>
        <p:spPr>
          <a:xfrm>
            <a:off x="619049" y="1686154"/>
            <a:ext cx="1571854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651.481</a:t>
            </a:r>
            <a:endParaRPr lang="en-US" sz="2700" dirty="0"/>
          </a:p>
        </p:txBody>
      </p:sp>
      <p:sp>
        <p:nvSpPr>
          <p:cNvPr id="15" name="Text 12"/>
          <p:cNvSpPr txBox="1"/>
          <p:nvPr/>
        </p:nvSpPr>
        <p:spPr>
          <a:xfrm>
            <a:off x="4562856" y="1686154"/>
            <a:ext cx="1362456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0,85%</a:t>
            </a:r>
            <a:endParaRPr lang="en-US" sz="2700" dirty="0"/>
          </a:p>
        </p:txBody>
      </p:sp>
      <p:sp>
        <p:nvSpPr>
          <p:cNvPr id="16" name="Text 13"/>
          <p:cNvSpPr txBox="1"/>
          <p:nvPr/>
        </p:nvSpPr>
        <p:spPr>
          <a:xfrm>
            <a:off x="8505749" y="1686154"/>
            <a:ext cx="1657807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140.206</a:t>
            </a:r>
            <a:endParaRPr lang="en-US" sz="2700" dirty="0"/>
          </a:p>
        </p:txBody>
      </p:sp>
      <p:sp>
        <p:nvSpPr>
          <p:cNvPr id="17" name="Text 14"/>
          <p:cNvSpPr txBox="1"/>
          <p:nvPr/>
        </p:nvSpPr>
        <p:spPr>
          <a:xfrm>
            <a:off x="619049" y="2162556"/>
            <a:ext cx="19193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Kematian per Tahun</a:t>
            </a:r>
            <a:endParaRPr lang="en-US" sz="1300" dirty="0"/>
          </a:p>
        </p:txBody>
      </p:sp>
      <p:sp>
        <p:nvSpPr>
          <p:cNvPr id="18" name="Text 15"/>
          <p:cNvSpPr txBox="1"/>
          <p:nvPr/>
        </p:nvSpPr>
        <p:spPr>
          <a:xfrm>
            <a:off x="619049" y="2419502"/>
            <a:ext cx="29480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Penyebab Kematian #1 (14,38%)</a:t>
            </a:r>
            <a:endParaRPr lang="en-US" sz="1300" dirty="0"/>
          </a:p>
        </p:txBody>
      </p:sp>
      <p:sp>
        <p:nvSpPr>
          <p:cNvPr id="19" name="Text 16"/>
          <p:cNvSpPr txBox="1"/>
          <p:nvPr/>
        </p:nvSpPr>
        <p:spPr>
          <a:xfrm>
            <a:off x="4562856" y="2162556"/>
            <a:ext cx="18150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Prevalensi Jantung</a:t>
            </a:r>
            <a:endParaRPr lang="en-US" sz="1300" dirty="0"/>
          </a:p>
        </p:txBody>
      </p:sp>
      <p:sp>
        <p:nvSpPr>
          <p:cNvPr id="20" name="Text 17"/>
          <p:cNvSpPr txBox="1"/>
          <p:nvPr/>
        </p:nvSpPr>
        <p:spPr>
          <a:xfrm>
            <a:off x="4562856" y="2743200"/>
            <a:ext cx="18050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2013 → 2018 → 2023</a:t>
            </a:r>
            <a:endParaRPr lang="en-US" sz="1300" dirty="0"/>
          </a:p>
        </p:txBody>
      </p:sp>
      <p:sp>
        <p:nvSpPr>
          <p:cNvPr id="21" name="Text 18"/>
          <p:cNvSpPr txBox="1"/>
          <p:nvPr/>
        </p:nvSpPr>
        <p:spPr>
          <a:xfrm>
            <a:off x="8505749" y="2419502"/>
            <a:ext cx="217718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Usia Produktif Dominan</a:t>
            </a:r>
            <a:endParaRPr lang="en-US" sz="1300" dirty="0"/>
          </a:p>
        </p:txBody>
      </p:sp>
      <p:sp>
        <p:nvSpPr>
          <p:cNvPr id="22" name="Text 19"/>
          <p:cNvSpPr txBox="1"/>
          <p:nvPr/>
        </p:nvSpPr>
        <p:spPr>
          <a:xfrm>
            <a:off x="4562856" y="2505456"/>
            <a:ext cx="4764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D7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0,5%</a:t>
            </a:r>
            <a:endParaRPr lang="en-US" sz="1200" dirty="0"/>
          </a:p>
        </p:txBody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rcRect l="-1648" r="-1648"/>
          <a:stretch/>
        </p:blipFill>
        <p:spPr>
          <a:xfrm>
            <a:off x="4971593" y="2523744"/>
            <a:ext cx="171907" cy="190195"/>
          </a:xfrm>
          <a:prstGeom prst="rect">
            <a:avLst/>
          </a:prstGeom>
        </p:spPr>
      </p:pic>
      <p:sp>
        <p:nvSpPr>
          <p:cNvPr id="24" name="Text 20"/>
          <p:cNvSpPr txBox="1"/>
          <p:nvPr/>
        </p:nvSpPr>
        <p:spPr>
          <a:xfrm>
            <a:off x="5191049" y="2505456"/>
            <a:ext cx="4389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D7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1,5%</a:t>
            </a:r>
            <a:endParaRPr lang="en-US" sz="1200" dirty="0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4"/>
          <a:srcRect l="-1648" r="-1648"/>
          <a:stretch/>
        </p:blipFill>
        <p:spPr>
          <a:xfrm>
            <a:off x="5556809" y="2523744"/>
            <a:ext cx="171907" cy="190195"/>
          </a:xfrm>
          <a:prstGeom prst="rect">
            <a:avLst/>
          </a:prstGeom>
        </p:spPr>
      </p:pic>
      <p:sp>
        <p:nvSpPr>
          <p:cNvPr id="26" name="Text 21"/>
          <p:cNvSpPr txBox="1"/>
          <p:nvPr/>
        </p:nvSpPr>
        <p:spPr>
          <a:xfrm>
            <a:off x="8505749" y="2162556"/>
            <a:ext cx="229148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Pasien Usia 25-34 Tahun</a:t>
            </a:r>
            <a:endParaRPr lang="en-US" sz="1300" dirty="0"/>
          </a:p>
        </p:txBody>
      </p:sp>
      <p:sp>
        <p:nvSpPr>
          <p:cNvPr id="27" name="Text 22"/>
          <p:cNvSpPr txBox="1"/>
          <p:nvPr/>
        </p:nvSpPr>
        <p:spPr>
          <a:xfrm>
            <a:off x="5776265" y="2505456"/>
            <a:ext cx="5815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D7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0,85%</a:t>
            </a:r>
            <a:endParaRPr lang="en-US" sz="1200" dirty="0"/>
          </a:p>
        </p:txBody>
      </p:sp>
      <p:sp>
        <p:nvSpPr>
          <p:cNvPr id="28" name="Shape 23"/>
          <p:cNvSpPr/>
          <p:nvPr/>
        </p:nvSpPr>
        <p:spPr>
          <a:xfrm>
            <a:off x="381305" y="3752698"/>
            <a:ext cx="11430000" cy="1628546"/>
          </a:xfrm>
          <a:prstGeom prst="roundRect">
            <a:avLst>
              <a:gd name="adj" fmla="val 3284"/>
            </a:avLst>
          </a:prstGeom>
          <a:solidFill>
            <a:srgbClr val="1E90FF">
              <a:alpha val="20000"/>
            </a:srgbClr>
          </a:solidFill>
          <a:ln/>
        </p:spPr>
      </p:sp>
      <p:sp>
        <p:nvSpPr>
          <p:cNvPr id="29" name="Text 24"/>
          <p:cNvSpPr txBox="1"/>
          <p:nvPr/>
        </p:nvSpPr>
        <p:spPr>
          <a:xfrm>
            <a:off x="571500" y="3981298"/>
            <a:ext cx="4924958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E90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GAP KRITIS YANG HARUS DIATASI</a:t>
            </a:r>
            <a:endParaRPr lang="en-US" sz="2100" dirty="0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5"/>
          <a:srcRect l="-133" r="-133"/>
          <a:stretch/>
        </p:blipFill>
        <p:spPr>
          <a:xfrm>
            <a:off x="571500" y="4500677"/>
            <a:ext cx="171907" cy="228600"/>
          </a:xfrm>
          <a:prstGeom prst="rect">
            <a:avLst/>
          </a:prstGeom>
        </p:spPr>
      </p:pic>
      <p:sp>
        <p:nvSpPr>
          <p:cNvPr id="31" name="Text 25"/>
          <p:cNvSpPr txBox="1"/>
          <p:nvPr/>
        </p:nvSpPr>
        <p:spPr>
          <a:xfrm>
            <a:off x="886054" y="4496105"/>
            <a:ext cx="47868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Golden Hour terlewat - 70% kasus terlambat ditangani</a:t>
            </a:r>
            <a:endParaRPr lang="en-US" sz="1300" dirty="0"/>
          </a:p>
        </p:txBody>
      </p:sp>
      <p:pic>
        <p:nvPicPr>
          <p:cNvPr id="32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191402" y="4500677"/>
            <a:ext cx="228600" cy="228600"/>
          </a:xfrm>
          <a:prstGeom prst="rect">
            <a:avLst/>
          </a:prstGeom>
        </p:spPr>
      </p:pic>
      <p:sp>
        <p:nvSpPr>
          <p:cNvPr id="33" name="Text 26"/>
          <p:cNvSpPr txBox="1"/>
          <p:nvPr/>
        </p:nvSpPr>
        <p:spPr>
          <a:xfrm>
            <a:off x="6562649" y="4496105"/>
            <a:ext cx="4043477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Keluarga panic - tidak tahu langkah pertama</a:t>
            </a:r>
            <a:endParaRPr lang="en-US" sz="1300" dirty="0"/>
          </a:p>
        </p:txBody>
      </p:sp>
      <p:pic>
        <p:nvPicPr>
          <p:cNvPr id="34" name="Image 5" descr="preencoded.png"/>
          <p:cNvPicPr>
            <a:picLocks noChangeAspect="1"/>
          </p:cNvPicPr>
          <p:nvPr/>
        </p:nvPicPr>
        <p:blipFill>
          <a:blip r:embed="rId7"/>
          <a:srcRect l="-57" r="-57"/>
          <a:stretch/>
        </p:blipFill>
        <p:spPr>
          <a:xfrm>
            <a:off x="571500" y="4947818"/>
            <a:ext cx="200254" cy="228600"/>
          </a:xfrm>
          <a:prstGeom prst="rect">
            <a:avLst/>
          </a:prstGeom>
        </p:spPr>
      </p:pic>
      <p:sp>
        <p:nvSpPr>
          <p:cNvPr id="35" name="Text 27"/>
          <p:cNvSpPr txBox="1"/>
          <p:nvPr/>
        </p:nvSpPr>
        <p:spPr>
          <a:xfrm>
            <a:off x="914400" y="4943246"/>
            <a:ext cx="47768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Akses terbatas - hanya 2,1 dokter per 10.000 penduduk</a:t>
            </a:r>
            <a:endParaRPr lang="en-US" sz="1300" dirty="0"/>
          </a:p>
        </p:txBody>
      </p:sp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8"/>
          <a:srcRect t="-44" b="-44"/>
          <a:stretch/>
        </p:blipFill>
        <p:spPr>
          <a:xfrm>
            <a:off x="6191402" y="4947818"/>
            <a:ext cx="256946" cy="228600"/>
          </a:xfrm>
          <a:prstGeom prst="rect">
            <a:avLst/>
          </a:prstGeom>
        </p:spPr>
      </p:pic>
      <p:sp>
        <p:nvSpPr>
          <p:cNvPr id="37" name="Text 28"/>
          <p:cNvSpPr txBox="1"/>
          <p:nvPr/>
        </p:nvSpPr>
        <p:spPr>
          <a:xfrm>
            <a:off x="6590995" y="4943246"/>
            <a:ext cx="502462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Biaya BPJS tertinggi - Rp 7,7 triliun untuk penyakit jantung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10451"/>
            <a:ext cx="12191695" cy="47549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4" name="Shape 2"/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32CD32">
              <a:alpha val="1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286207" y="5238598"/>
            <a:ext cx="1904695" cy="1904695"/>
          </a:xfrm>
          <a:prstGeom prst="ellipse">
            <a:avLst/>
          </a:prstGeom>
          <a:solidFill>
            <a:srgbClr val="32CD32">
              <a:alpha val="1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381305" y="2133295"/>
            <a:ext cx="2514600" cy="981151"/>
          </a:xfrm>
          <a:prstGeom prst="roundRect">
            <a:avLst>
              <a:gd name="adj" fmla="val 9048"/>
            </a:avLst>
          </a:prstGeom>
          <a:solidFill>
            <a:srgbClr val="1E90FF">
              <a:alpha val="20000"/>
            </a:srgbClr>
          </a:solidFill>
          <a:ln w="25400">
            <a:solidFill>
              <a:srgbClr val="1E90FF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85900" y="2295144"/>
            <a:ext cx="304495" cy="304495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353105" y="2133295"/>
            <a:ext cx="2514600" cy="981151"/>
          </a:xfrm>
          <a:prstGeom prst="roundRect">
            <a:avLst>
              <a:gd name="adj" fmla="val 9048"/>
            </a:avLst>
          </a:prstGeom>
          <a:solidFill>
            <a:srgbClr val="1E90FF">
              <a:alpha val="20000"/>
            </a:srgbClr>
          </a:solidFill>
          <a:ln w="25400">
            <a:solidFill>
              <a:srgbClr val="1E90FF"/>
            </a:solidFill>
            <a:prstDash val="solid"/>
          </a:ln>
        </p:spPr>
      </p:sp>
      <p:sp>
        <p:nvSpPr>
          <p:cNvPr id="9" name="Text 6"/>
          <p:cNvSpPr txBox="1"/>
          <p:nvPr/>
        </p:nvSpPr>
        <p:spPr>
          <a:xfrm>
            <a:off x="967435" y="2723998"/>
            <a:ext cx="145755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EMERGENCY CALL</a:t>
            </a:r>
            <a:endParaRPr lang="en-US" sz="12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rcRect l="-90" r="-90"/>
          <a:stretch/>
        </p:blipFill>
        <p:spPr>
          <a:xfrm>
            <a:off x="4419295" y="2295144"/>
            <a:ext cx="381305" cy="304495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6324905" y="2133295"/>
            <a:ext cx="2514600" cy="981151"/>
          </a:xfrm>
          <a:prstGeom prst="roundRect">
            <a:avLst>
              <a:gd name="adj" fmla="val 9048"/>
            </a:avLst>
          </a:prstGeom>
          <a:solidFill>
            <a:srgbClr val="1E90FF">
              <a:alpha val="20000"/>
            </a:srgbClr>
          </a:solidFill>
          <a:ln w="25400">
            <a:solidFill>
              <a:srgbClr val="1E90FF"/>
            </a:solidFill>
            <a:prstDash val="solid"/>
          </a:ln>
        </p:spPr>
      </p:sp>
      <p:sp>
        <p:nvSpPr>
          <p:cNvPr id="12" name="Text 8"/>
          <p:cNvSpPr txBox="1"/>
          <p:nvPr/>
        </p:nvSpPr>
        <p:spPr>
          <a:xfrm>
            <a:off x="4004158" y="2723998"/>
            <a:ext cx="13341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VOICE AGENT</a:t>
            </a:r>
            <a:endParaRPr lang="en-US" sz="1200" dirty="0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rcRect l="-50" r="-50"/>
          <a:stretch/>
        </p:blipFill>
        <p:spPr>
          <a:xfrm>
            <a:off x="7410298" y="2295144"/>
            <a:ext cx="342900" cy="304495"/>
          </a:xfrm>
          <a:prstGeom prst="rect">
            <a:avLst/>
          </a:prstGeom>
        </p:spPr>
      </p:pic>
      <p:sp>
        <p:nvSpPr>
          <p:cNvPr id="14" name="Shape 9"/>
          <p:cNvSpPr/>
          <p:nvPr/>
        </p:nvSpPr>
        <p:spPr>
          <a:xfrm>
            <a:off x="9296705" y="2133295"/>
            <a:ext cx="2514600" cy="981151"/>
          </a:xfrm>
          <a:prstGeom prst="roundRect">
            <a:avLst>
              <a:gd name="adj" fmla="val 9048"/>
            </a:avLst>
          </a:prstGeom>
          <a:solidFill>
            <a:srgbClr val="1E90FF">
              <a:alpha val="20000"/>
            </a:srgbClr>
          </a:solidFill>
          <a:ln w="25400">
            <a:solidFill>
              <a:srgbClr val="1E90FF"/>
            </a:solidFill>
            <a:prstDash val="solid"/>
          </a:ln>
        </p:spPr>
      </p:sp>
      <p:sp>
        <p:nvSpPr>
          <p:cNvPr id="15" name="Text 10"/>
          <p:cNvSpPr txBox="1"/>
          <p:nvPr/>
        </p:nvSpPr>
        <p:spPr>
          <a:xfrm>
            <a:off x="6756502" y="2723998"/>
            <a:ext cx="17721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GUIDANCE</a:t>
            </a:r>
            <a:endParaRPr lang="en-US" sz="12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401300" y="2295144"/>
            <a:ext cx="304495" cy="304495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0135210" y="2723998"/>
            <a:ext cx="9528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SAVE LIVES</a:t>
            </a:r>
            <a:endParaRPr lang="en-US" sz="1200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81305" y="875995"/>
            <a:ext cx="381305" cy="381305"/>
          </a:xfrm>
          <a:prstGeom prst="rect">
            <a:avLst/>
          </a:prstGeom>
        </p:spPr>
      </p:pic>
      <p:sp>
        <p:nvSpPr>
          <p:cNvPr id="19" name="Text 12"/>
          <p:cNvSpPr txBox="1"/>
          <p:nvPr/>
        </p:nvSpPr>
        <p:spPr>
          <a:xfrm>
            <a:off x="952805" y="448056"/>
            <a:ext cx="7001561" cy="12390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HEARTCARE AI: REVOLUSI PENYELAMATAN</a:t>
            </a:r>
            <a:endParaRPr lang="en-US" sz="3600" dirty="0"/>
          </a:p>
        </p:txBody>
      </p:sp>
      <p:sp>
        <p:nvSpPr>
          <p:cNvPr id="20" name="Shape 13"/>
          <p:cNvSpPr/>
          <p:nvPr/>
        </p:nvSpPr>
        <p:spPr>
          <a:xfrm>
            <a:off x="571500" y="3400654"/>
            <a:ext cx="3429000" cy="800100"/>
          </a:xfrm>
          <a:prstGeom prst="roundRect">
            <a:avLst>
              <a:gd name="adj" fmla="val 6803"/>
            </a:avLst>
          </a:prstGeom>
          <a:solidFill>
            <a:srgbClr val="1E90FF">
              <a:alpha val="20000"/>
            </a:srgbClr>
          </a:solidFill>
          <a:ln/>
        </p:spPr>
      </p:sp>
      <p:sp>
        <p:nvSpPr>
          <p:cNvPr id="21" name="Shape 14"/>
          <p:cNvSpPr/>
          <p:nvPr/>
        </p:nvSpPr>
        <p:spPr>
          <a:xfrm>
            <a:off x="571500" y="3400654"/>
            <a:ext cx="47549" cy="800100"/>
          </a:xfrm>
          <a:prstGeom prst="rect">
            <a:avLst/>
          </a:prstGeom>
          <a:solidFill>
            <a:srgbClr val="1E90FF"/>
          </a:solidFill>
          <a:ln/>
        </p:spPr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61695" y="3629254"/>
            <a:ext cx="342900" cy="342900"/>
          </a:xfrm>
          <a:prstGeom prst="rect">
            <a:avLst/>
          </a:prstGeom>
        </p:spPr>
      </p:pic>
      <p:sp>
        <p:nvSpPr>
          <p:cNvPr id="23" name="Shape 15"/>
          <p:cNvSpPr/>
          <p:nvPr/>
        </p:nvSpPr>
        <p:spPr>
          <a:xfrm>
            <a:off x="4381805" y="3400654"/>
            <a:ext cx="3429000" cy="800100"/>
          </a:xfrm>
          <a:prstGeom prst="roundRect">
            <a:avLst>
              <a:gd name="adj" fmla="val 6803"/>
            </a:avLst>
          </a:prstGeom>
          <a:solidFill>
            <a:srgbClr val="1E90FF">
              <a:alpha val="20000"/>
            </a:srgbClr>
          </a:solidFill>
          <a:ln/>
        </p:spPr>
      </p:sp>
      <p:sp>
        <p:nvSpPr>
          <p:cNvPr id="24" name="Shape 16"/>
          <p:cNvSpPr/>
          <p:nvPr/>
        </p:nvSpPr>
        <p:spPr>
          <a:xfrm>
            <a:off x="4381805" y="3400654"/>
            <a:ext cx="47549" cy="800100"/>
          </a:xfrm>
          <a:prstGeom prst="rect">
            <a:avLst/>
          </a:prstGeom>
          <a:solidFill>
            <a:srgbClr val="1E90FF"/>
          </a:solidFill>
          <a:ln/>
        </p:spPr>
      </p:sp>
      <p:sp>
        <p:nvSpPr>
          <p:cNvPr id="25" name="Text 17"/>
          <p:cNvSpPr txBox="1"/>
          <p:nvPr/>
        </p:nvSpPr>
        <p:spPr>
          <a:xfrm>
            <a:off x="1248156" y="3571646"/>
            <a:ext cx="13341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Twilio Voice</a:t>
            </a:r>
            <a:endParaRPr lang="en-US" sz="1500" dirty="0"/>
          </a:p>
        </p:txBody>
      </p:sp>
      <p:sp>
        <p:nvSpPr>
          <p:cNvPr id="26" name="Text 18"/>
          <p:cNvSpPr txBox="1"/>
          <p:nvPr/>
        </p:nvSpPr>
        <p:spPr>
          <a:xfrm>
            <a:off x="1248156" y="3829507"/>
            <a:ext cx="22101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Gateway telepon Indonesia</a:t>
            </a:r>
            <a:endParaRPr lang="en-US" sz="1200" dirty="0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9"/>
          <a:srcRect t="-45" b="-45"/>
          <a:stretch/>
        </p:blipFill>
        <p:spPr>
          <a:xfrm>
            <a:off x="4572000" y="3629254"/>
            <a:ext cx="256946" cy="34290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8191195" y="3400654"/>
            <a:ext cx="3429000" cy="800100"/>
          </a:xfrm>
          <a:prstGeom prst="roundRect">
            <a:avLst>
              <a:gd name="adj" fmla="val 6803"/>
            </a:avLst>
          </a:prstGeom>
          <a:solidFill>
            <a:srgbClr val="1E90FF">
              <a:alpha val="20000"/>
            </a:srgbClr>
          </a:solidFill>
          <a:ln/>
        </p:spPr>
      </p:sp>
      <p:sp>
        <p:nvSpPr>
          <p:cNvPr id="29" name="Shape 20"/>
          <p:cNvSpPr/>
          <p:nvPr/>
        </p:nvSpPr>
        <p:spPr>
          <a:xfrm>
            <a:off x="8191195" y="3400654"/>
            <a:ext cx="47549" cy="800100"/>
          </a:xfrm>
          <a:prstGeom prst="rect">
            <a:avLst/>
          </a:prstGeom>
          <a:solidFill>
            <a:srgbClr val="1E90FF"/>
          </a:solidFill>
          <a:ln/>
        </p:spPr>
      </p:sp>
      <p:sp>
        <p:nvSpPr>
          <p:cNvPr id="30" name="Text 21"/>
          <p:cNvSpPr txBox="1"/>
          <p:nvPr/>
        </p:nvSpPr>
        <p:spPr>
          <a:xfrm>
            <a:off x="4972507" y="3571646"/>
            <a:ext cx="14676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Deepgram AI</a:t>
            </a:r>
            <a:endParaRPr lang="en-US" sz="1500" dirty="0"/>
          </a:p>
        </p:txBody>
      </p:sp>
      <p:sp>
        <p:nvSpPr>
          <p:cNvPr id="31" name="Text 22"/>
          <p:cNvSpPr txBox="1"/>
          <p:nvPr/>
        </p:nvSpPr>
        <p:spPr>
          <a:xfrm>
            <a:off x="4972507" y="3829507"/>
            <a:ext cx="21717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STT + LLM + TTS terintegrasi</a:t>
            </a:r>
            <a:endParaRPr lang="en-US" sz="1200" dirty="0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382305" y="3629254"/>
            <a:ext cx="342900" cy="342900"/>
          </a:xfrm>
          <a:prstGeom prst="rect">
            <a:avLst/>
          </a:prstGeom>
        </p:spPr>
      </p:pic>
      <p:sp>
        <p:nvSpPr>
          <p:cNvPr id="33" name="Text 23"/>
          <p:cNvSpPr txBox="1"/>
          <p:nvPr/>
        </p:nvSpPr>
        <p:spPr>
          <a:xfrm>
            <a:off x="8867851" y="3571646"/>
            <a:ext cx="18864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Cardiovascular AI</a:t>
            </a:r>
            <a:endParaRPr lang="en-US" sz="1500" dirty="0"/>
          </a:p>
        </p:txBody>
      </p:sp>
      <p:sp>
        <p:nvSpPr>
          <p:cNvPr id="34" name="Text 24"/>
          <p:cNvSpPr txBox="1"/>
          <p:nvPr/>
        </p:nvSpPr>
        <p:spPr>
          <a:xfrm>
            <a:off x="8867851" y="3829507"/>
            <a:ext cx="18105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Protokol medis cerdas</a:t>
            </a:r>
            <a:endParaRPr lang="en-US" sz="1200" dirty="0"/>
          </a:p>
        </p:txBody>
      </p:sp>
      <p:sp>
        <p:nvSpPr>
          <p:cNvPr id="35" name="Shape 25"/>
          <p:cNvSpPr/>
          <p:nvPr/>
        </p:nvSpPr>
        <p:spPr>
          <a:xfrm>
            <a:off x="381305" y="4486046"/>
            <a:ext cx="11430000" cy="1628546"/>
          </a:xfrm>
          <a:prstGeom prst="roundRect">
            <a:avLst>
              <a:gd name="adj" fmla="val 3284"/>
            </a:avLst>
          </a:prstGeom>
          <a:solidFill>
            <a:srgbClr val="32CD32">
              <a:alpha val="20000"/>
            </a:srgbClr>
          </a:solidFill>
          <a:ln/>
        </p:spPr>
      </p:sp>
      <p:sp>
        <p:nvSpPr>
          <p:cNvPr id="36" name="Text 26"/>
          <p:cNvSpPr txBox="1"/>
          <p:nvPr/>
        </p:nvSpPr>
        <p:spPr>
          <a:xfrm>
            <a:off x="571500" y="4714646"/>
            <a:ext cx="7039051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UNIQUE VALUE YANG MENYELAMATKAN NYAWA</a:t>
            </a:r>
            <a:endParaRPr lang="en-US" sz="2100" dirty="0"/>
          </a:p>
        </p:txBody>
      </p:sp>
      <p:pic>
        <p:nvPicPr>
          <p:cNvPr id="37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571500" y="5234026"/>
            <a:ext cx="228600" cy="228600"/>
          </a:xfrm>
          <a:prstGeom prst="rect">
            <a:avLst/>
          </a:prstGeom>
        </p:spPr>
      </p:pic>
      <p:sp>
        <p:nvSpPr>
          <p:cNvPr id="38" name="Text 27"/>
          <p:cNvSpPr txBox="1"/>
          <p:nvPr/>
        </p:nvSpPr>
        <p:spPr>
          <a:xfrm>
            <a:off x="942746" y="5229454"/>
            <a:ext cx="27102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24/7 availability - selalu siaga</a:t>
            </a:r>
            <a:endParaRPr lang="en-US" sz="1300" dirty="0"/>
          </a:p>
        </p:txBody>
      </p:sp>
      <p:pic>
        <p:nvPicPr>
          <p:cNvPr id="39" name="Image 9" descr="preencoded.png"/>
          <p:cNvPicPr>
            <a:picLocks noChangeAspect="1"/>
          </p:cNvPicPr>
          <p:nvPr/>
        </p:nvPicPr>
        <p:blipFill>
          <a:blip r:embed="rId12"/>
          <a:srcRect l="-80" r="-80"/>
          <a:stretch/>
        </p:blipFill>
        <p:spPr>
          <a:xfrm>
            <a:off x="4317797" y="5234026"/>
            <a:ext cx="286207" cy="228600"/>
          </a:xfrm>
          <a:prstGeom prst="rect">
            <a:avLst/>
          </a:prstGeom>
        </p:spPr>
      </p:pic>
      <p:sp>
        <p:nvSpPr>
          <p:cNvPr id="40" name="Text 28"/>
          <p:cNvSpPr txBox="1"/>
          <p:nvPr/>
        </p:nvSpPr>
        <p:spPr>
          <a:xfrm>
            <a:off x="4746650" y="5229454"/>
            <a:ext cx="23390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Bahasa Indonesia natural</a:t>
            </a:r>
            <a:endParaRPr lang="en-US" sz="1300" dirty="0"/>
          </a:p>
        </p:txBody>
      </p:sp>
      <p:pic>
        <p:nvPicPr>
          <p:cNvPr id="41" name="Image 10" descr="preencoded.png"/>
          <p:cNvPicPr>
            <a:picLocks noChangeAspect="1"/>
          </p:cNvPicPr>
          <p:nvPr/>
        </p:nvPicPr>
        <p:blipFill>
          <a:blip r:embed="rId13"/>
          <a:srcRect l="-57" r="-57"/>
          <a:stretch/>
        </p:blipFill>
        <p:spPr>
          <a:xfrm>
            <a:off x="8064094" y="5234026"/>
            <a:ext cx="200254" cy="228600"/>
          </a:xfrm>
          <a:prstGeom prst="rect">
            <a:avLst/>
          </a:prstGeom>
        </p:spPr>
      </p:pic>
      <p:sp>
        <p:nvSpPr>
          <p:cNvPr id="42" name="Text 29"/>
          <p:cNvSpPr txBox="1"/>
          <p:nvPr/>
        </p:nvSpPr>
        <p:spPr>
          <a:xfrm>
            <a:off x="8406994" y="5229454"/>
            <a:ext cx="22622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FAST Protocol integration</a:t>
            </a:r>
            <a:endParaRPr lang="en-US" sz="1300" dirty="0"/>
          </a:p>
        </p:txBody>
      </p:sp>
      <p:pic>
        <p:nvPicPr>
          <p:cNvPr id="43" name="Image 11" descr="preencoded.png"/>
          <p:cNvPicPr>
            <a:picLocks noChangeAspect="1"/>
          </p:cNvPicPr>
          <p:nvPr/>
        </p:nvPicPr>
        <p:blipFill>
          <a:blip r:embed="rId14"/>
          <a:srcRect l="-80" r="-80"/>
          <a:stretch/>
        </p:blipFill>
        <p:spPr>
          <a:xfrm>
            <a:off x="571500" y="5682082"/>
            <a:ext cx="286207" cy="228600"/>
          </a:xfrm>
          <a:prstGeom prst="rect">
            <a:avLst/>
          </a:prstGeom>
        </p:spPr>
      </p:pic>
      <p:sp>
        <p:nvSpPr>
          <p:cNvPr id="44" name="Text 30"/>
          <p:cNvSpPr txBox="1"/>
          <p:nvPr/>
        </p:nvSpPr>
        <p:spPr>
          <a:xfrm>
            <a:off x="1000354" y="5676595"/>
            <a:ext cx="27194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Emergency dispatch otomatis</a:t>
            </a:r>
            <a:endParaRPr lang="en-US" sz="1300" dirty="0"/>
          </a:p>
        </p:txBody>
      </p:sp>
      <p:pic>
        <p:nvPicPr>
          <p:cNvPr id="45" name="Image 12" descr="preencoded.png"/>
          <p:cNvPicPr>
            <a:picLocks noChangeAspect="1"/>
          </p:cNvPicPr>
          <p:nvPr/>
        </p:nvPicPr>
        <p:blipFill>
          <a:blip r:embed="rId15"/>
          <a:srcRect l="-80" r="-80"/>
          <a:stretch/>
        </p:blipFill>
        <p:spPr>
          <a:xfrm>
            <a:off x="4317797" y="5682082"/>
            <a:ext cx="286207" cy="228600"/>
          </a:xfrm>
          <a:prstGeom prst="rect">
            <a:avLst/>
          </a:prstGeom>
        </p:spPr>
      </p:pic>
      <p:sp>
        <p:nvSpPr>
          <p:cNvPr id="46" name="Text 31"/>
          <p:cNvSpPr txBox="1"/>
          <p:nvPr/>
        </p:nvSpPr>
        <p:spPr>
          <a:xfrm>
            <a:off x="4746650" y="5676595"/>
            <a:ext cx="275783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Family guidance step-by-step</a:t>
            </a:r>
            <a:endParaRPr lang="en-US" sz="1300" dirty="0"/>
          </a:p>
        </p:txBody>
      </p:sp>
      <p:pic>
        <p:nvPicPr>
          <p:cNvPr id="47" name="Image 13" descr="preencoded.png"/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8064094" y="5682082"/>
            <a:ext cx="228600" cy="228600"/>
          </a:xfrm>
          <a:prstGeom prst="rect">
            <a:avLst/>
          </a:prstGeom>
        </p:spPr>
      </p:pic>
      <p:sp>
        <p:nvSpPr>
          <p:cNvPr id="48" name="Text 32"/>
          <p:cNvSpPr txBox="1"/>
          <p:nvPr/>
        </p:nvSpPr>
        <p:spPr>
          <a:xfrm>
            <a:off x="8436254" y="5676595"/>
            <a:ext cx="18050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analytics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258507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210044"/>
            <a:ext cx="12191695" cy="47549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4" name="Shape 2"/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FFD700">
              <a:alpha val="1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286207" y="5639105"/>
            <a:ext cx="1904695" cy="1904695"/>
          </a:xfrm>
          <a:prstGeom prst="ellipse">
            <a:avLst/>
          </a:prstGeom>
          <a:solidFill>
            <a:srgbClr val="FFD700">
              <a:alpha val="1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81305" y="533095"/>
            <a:ext cx="381305" cy="381305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952805" y="448056"/>
            <a:ext cx="8601761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PELUANG EMAS TRANSFORMASI</a:t>
            </a:r>
            <a:endParaRPr lang="en-US" sz="3600" dirty="0"/>
          </a:p>
        </p:txBody>
      </p:sp>
      <p:sp>
        <p:nvSpPr>
          <p:cNvPr id="8" name="Shape 5"/>
          <p:cNvSpPr/>
          <p:nvPr/>
        </p:nvSpPr>
        <p:spPr>
          <a:xfrm>
            <a:off x="381305" y="1447495"/>
            <a:ext cx="11430000" cy="1352398"/>
          </a:xfrm>
          <a:prstGeom prst="roundRect">
            <a:avLst>
              <a:gd name="adj" fmla="val 2381"/>
            </a:avLst>
          </a:prstGeom>
          <a:solidFill>
            <a:srgbClr val="FFD700">
              <a:alpha val="2000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381305" y="1447495"/>
            <a:ext cx="47549" cy="1352398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10" name="Text 7"/>
          <p:cNvSpPr txBox="1"/>
          <p:nvPr/>
        </p:nvSpPr>
        <p:spPr>
          <a:xfrm>
            <a:off x="619049" y="1705356"/>
            <a:ext cx="2076602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45,22%</a:t>
            </a:r>
            <a:endParaRPr lang="en-US" sz="3600" dirty="0"/>
          </a:p>
        </p:txBody>
      </p:sp>
      <p:sp>
        <p:nvSpPr>
          <p:cNvPr id="11" name="Text 8"/>
          <p:cNvSpPr txBox="1"/>
          <p:nvPr/>
        </p:nvSpPr>
        <p:spPr>
          <a:xfrm>
            <a:off x="619049" y="2333549"/>
            <a:ext cx="409651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CAGR - Pertumbuhan Tercepat di ASEAN</a:t>
            </a:r>
            <a:endParaRPr lang="en-US" sz="1500" dirty="0"/>
          </a:p>
        </p:txBody>
      </p:sp>
      <p:sp>
        <p:nvSpPr>
          <p:cNvPr id="12" name="Shape 9"/>
          <p:cNvSpPr/>
          <p:nvPr/>
        </p:nvSpPr>
        <p:spPr>
          <a:xfrm>
            <a:off x="381305" y="3086100"/>
            <a:ext cx="5486400" cy="1686154"/>
          </a:xfrm>
          <a:prstGeom prst="roundRect">
            <a:avLst>
              <a:gd name="adj" fmla="val 1532"/>
            </a:avLst>
          </a:prstGeom>
          <a:solidFill>
            <a:srgbClr val="32CD32">
              <a:alpha val="20000"/>
            </a:srgbClr>
          </a:solidFill>
          <a:ln/>
        </p:spPr>
      </p:sp>
      <p:sp>
        <p:nvSpPr>
          <p:cNvPr id="13" name="Shape 10"/>
          <p:cNvSpPr/>
          <p:nvPr/>
        </p:nvSpPr>
        <p:spPr>
          <a:xfrm>
            <a:off x="381305" y="3086100"/>
            <a:ext cx="47549" cy="1686154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14" name="Text 11"/>
          <p:cNvSpPr txBox="1"/>
          <p:nvPr/>
        </p:nvSpPr>
        <p:spPr>
          <a:xfrm>
            <a:off x="619049" y="3305556"/>
            <a:ext cx="44394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PASAR AI HEALTHCARE INDONESIA</a:t>
            </a:r>
            <a:endParaRPr lang="en-US" sz="1800" dirty="0"/>
          </a:p>
        </p:txBody>
      </p:sp>
      <p:sp>
        <p:nvSpPr>
          <p:cNvPr id="15" name="Text 12"/>
          <p:cNvSpPr txBox="1"/>
          <p:nvPr/>
        </p:nvSpPr>
        <p:spPr>
          <a:xfrm>
            <a:off x="619049" y="3762756"/>
            <a:ext cx="156271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$0,04B</a:t>
            </a:r>
            <a:endParaRPr lang="en-US" sz="27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rcRect l="-57" r="-57"/>
          <a:stretch/>
        </p:blipFill>
        <p:spPr>
          <a:xfrm>
            <a:off x="2017166" y="3905402"/>
            <a:ext cx="200254" cy="22860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6324905" y="3086100"/>
            <a:ext cx="5486400" cy="1686154"/>
          </a:xfrm>
          <a:prstGeom prst="roundRect">
            <a:avLst>
              <a:gd name="adj" fmla="val 1532"/>
            </a:avLst>
          </a:prstGeom>
          <a:solidFill>
            <a:srgbClr val="32CD32">
              <a:alpha val="20000"/>
            </a:srgbClr>
          </a:solidFill>
          <a:ln/>
        </p:spPr>
      </p:sp>
      <p:sp>
        <p:nvSpPr>
          <p:cNvPr id="18" name="Shape 14"/>
          <p:cNvSpPr/>
          <p:nvPr/>
        </p:nvSpPr>
        <p:spPr>
          <a:xfrm>
            <a:off x="6324905" y="3086100"/>
            <a:ext cx="47549" cy="1686154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19" name="Text 15"/>
          <p:cNvSpPr txBox="1"/>
          <p:nvPr/>
        </p:nvSpPr>
        <p:spPr>
          <a:xfrm>
            <a:off x="6562649" y="3305556"/>
            <a:ext cx="3248863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DIGITAL HEALTH MARKET</a:t>
            </a:r>
            <a:endParaRPr lang="en-US" sz="1800" dirty="0"/>
          </a:p>
        </p:txBody>
      </p:sp>
      <p:sp>
        <p:nvSpPr>
          <p:cNvPr id="20" name="Text 16"/>
          <p:cNvSpPr txBox="1"/>
          <p:nvPr/>
        </p:nvSpPr>
        <p:spPr>
          <a:xfrm>
            <a:off x="2312518" y="3762756"/>
            <a:ext cx="1534363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$0,82B</a:t>
            </a:r>
            <a:endParaRPr lang="en-US" sz="2700" dirty="0"/>
          </a:p>
        </p:txBody>
      </p:sp>
      <p:sp>
        <p:nvSpPr>
          <p:cNvPr id="21" name="Text 17"/>
          <p:cNvSpPr txBox="1"/>
          <p:nvPr/>
        </p:nvSpPr>
        <p:spPr>
          <a:xfrm>
            <a:off x="6562649" y="3762756"/>
            <a:ext cx="1534363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$2,64B</a:t>
            </a:r>
            <a:endParaRPr lang="en-US" sz="2700" dirty="0"/>
          </a:p>
        </p:txBody>
      </p:sp>
      <p:sp>
        <p:nvSpPr>
          <p:cNvPr id="22" name="Text 18"/>
          <p:cNvSpPr txBox="1"/>
          <p:nvPr/>
        </p:nvSpPr>
        <p:spPr>
          <a:xfrm>
            <a:off x="619049" y="4334256"/>
            <a:ext cx="33869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2022 → 2030 - Pertumbuhan 20x lipat</a:t>
            </a:r>
            <a:endParaRPr lang="en-US" sz="1300" dirty="0"/>
          </a:p>
        </p:txBody>
      </p:sp>
      <p:sp>
        <p:nvSpPr>
          <p:cNvPr id="23" name="Text 19"/>
          <p:cNvSpPr txBox="1"/>
          <p:nvPr/>
        </p:nvSpPr>
        <p:spPr>
          <a:xfrm>
            <a:off x="6562649" y="4334256"/>
            <a:ext cx="23765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Proyeksi market size 2025</a:t>
            </a:r>
            <a:endParaRPr lang="en-US" sz="1300" dirty="0"/>
          </a:p>
        </p:txBody>
      </p:sp>
      <p:sp>
        <p:nvSpPr>
          <p:cNvPr id="24" name="Shape 20"/>
          <p:cNvSpPr/>
          <p:nvPr/>
        </p:nvSpPr>
        <p:spPr>
          <a:xfrm>
            <a:off x="381305" y="5248656"/>
            <a:ext cx="11430000" cy="1628546"/>
          </a:xfrm>
          <a:prstGeom prst="roundRect">
            <a:avLst>
              <a:gd name="adj" fmla="val 3284"/>
            </a:avLst>
          </a:prstGeom>
          <a:solidFill>
            <a:srgbClr val="1E90FF">
              <a:alpha val="20000"/>
            </a:srgbClr>
          </a:solidFill>
          <a:ln/>
        </p:spPr>
      </p:sp>
      <p:sp>
        <p:nvSpPr>
          <p:cNvPr id="25" name="Text 21"/>
          <p:cNvSpPr txBox="1"/>
          <p:nvPr/>
        </p:nvSpPr>
        <p:spPr>
          <a:xfrm>
            <a:off x="571500" y="5477256"/>
            <a:ext cx="4019702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E90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TARGET PASAR POTENSIAL</a:t>
            </a:r>
            <a:endParaRPr lang="en-US" sz="2100" dirty="0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rcRect l="-80" r="-80"/>
          <a:stretch/>
        </p:blipFill>
        <p:spPr>
          <a:xfrm>
            <a:off x="571500" y="5995721"/>
            <a:ext cx="286207" cy="228600"/>
          </a:xfrm>
          <a:prstGeom prst="rect">
            <a:avLst/>
          </a:prstGeom>
        </p:spPr>
      </p:pic>
      <p:sp>
        <p:nvSpPr>
          <p:cNvPr id="27" name="Text 22"/>
          <p:cNvSpPr txBox="1"/>
          <p:nvPr/>
        </p:nvSpPr>
        <p:spPr>
          <a:xfrm>
            <a:off x="1000354" y="5991149"/>
            <a:ext cx="289133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2,8 juta keluarga pasien jantung</a:t>
            </a:r>
            <a:endParaRPr lang="en-US" sz="1300" dirty="0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191402" y="5995721"/>
            <a:ext cx="228600" cy="228600"/>
          </a:xfrm>
          <a:prstGeom prst="rect">
            <a:avLst/>
          </a:prstGeom>
        </p:spPr>
      </p:pic>
      <p:sp>
        <p:nvSpPr>
          <p:cNvPr id="29" name="Text 23"/>
          <p:cNvSpPr txBox="1"/>
          <p:nvPr/>
        </p:nvSpPr>
        <p:spPr>
          <a:xfrm>
            <a:off x="6562649" y="5991149"/>
            <a:ext cx="29580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34,1% populasi dengan hipertensi</a:t>
            </a:r>
            <a:endParaRPr lang="en-US" sz="1300" dirty="0"/>
          </a:p>
        </p:txBody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7"/>
          <a:srcRect l="-80" r="-80"/>
          <a:stretch/>
        </p:blipFill>
        <p:spPr>
          <a:xfrm>
            <a:off x="571500" y="6443777"/>
            <a:ext cx="286207" cy="228600"/>
          </a:xfrm>
          <a:prstGeom prst="rect">
            <a:avLst/>
          </a:prstGeom>
        </p:spPr>
      </p:pic>
      <p:sp>
        <p:nvSpPr>
          <p:cNvPr id="31" name="Text 24"/>
          <p:cNvSpPr txBox="1"/>
          <p:nvPr/>
        </p:nvSpPr>
        <p:spPr>
          <a:xfrm>
            <a:off x="1000354" y="6439205"/>
            <a:ext cx="26151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270 juta penduduk Indonesia</a:t>
            </a:r>
            <a:endParaRPr lang="en-US" sz="1300" dirty="0"/>
          </a:p>
        </p:txBody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rcRect l="-80" r="-80"/>
          <a:stretch/>
        </p:blipFill>
        <p:spPr>
          <a:xfrm>
            <a:off x="6191402" y="6443777"/>
            <a:ext cx="286207" cy="228600"/>
          </a:xfrm>
          <a:prstGeom prst="rect">
            <a:avLst/>
          </a:prstGeom>
        </p:spPr>
      </p:pic>
      <p:sp>
        <p:nvSpPr>
          <p:cNvPr id="33" name="Text 25"/>
          <p:cNvSpPr txBox="1"/>
          <p:nvPr/>
        </p:nvSpPr>
        <p:spPr>
          <a:xfrm>
            <a:off x="6620256" y="6439205"/>
            <a:ext cx="414863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220 juta covered BPJS - potensi integrasi masif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10451"/>
            <a:ext cx="12191695" cy="47549"/>
          </a:xfrm>
          <a:prstGeom prst="rect">
            <a:avLst/>
          </a:prstGeom>
          <a:solidFill>
            <a:srgbClr val="1E90FF"/>
          </a:solidFill>
          <a:ln/>
        </p:spPr>
      </p:sp>
      <p:sp>
        <p:nvSpPr>
          <p:cNvPr id="4" name="Shape 2"/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1E90FF">
              <a:alpha val="1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286207" y="5238598"/>
            <a:ext cx="1904695" cy="1904695"/>
          </a:xfrm>
          <a:prstGeom prst="ellipse">
            <a:avLst/>
          </a:prstGeom>
          <a:solidFill>
            <a:srgbClr val="1E90FF">
              <a:alpha val="1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81305" y="533095"/>
            <a:ext cx="381305" cy="381305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952805" y="448056"/>
            <a:ext cx="4829861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1E90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LIVE SIMULATION</a:t>
            </a:r>
            <a:endParaRPr lang="en-US" sz="3600" dirty="0"/>
          </a:p>
        </p:txBody>
      </p:sp>
      <p:sp>
        <p:nvSpPr>
          <p:cNvPr id="8" name="Shape 5"/>
          <p:cNvSpPr/>
          <p:nvPr/>
        </p:nvSpPr>
        <p:spPr>
          <a:xfrm>
            <a:off x="1037844" y="1352398"/>
            <a:ext cx="1609344" cy="295351"/>
          </a:xfrm>
          <a:prstGeom prst="roundRect">
            <a:avLst>
              <a:gd name="adj" fmla="val 149805"/>
            </a:avLst>
          </a:prstGeom>
          <a:solidFill>
            <a:srgbClr val="DC143C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33856" y="1426464"/>
            <a:ext cx="133502" cy="133502"/>
          </a:xfrm>
          <a:prstGeom prst="rect">
            <a:avLst/>
          </a:prstGeom>
        </p:spPr>
      </p:pic>
      <p:sp>
        <p:nvSpPr>
          <p:cNvPr id="10" name="Text 6"/>
          <p:cNvSpPr txBox="1"/>
          <p:nvPr/>
        </p:nvSpPr>
        <p:spPr>
          <a:xfrm>
            <a:off x="1266444" y="1410005"/>
            <a:ext cx="1386230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EMERGENCY CALL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1037844" y="1742846"/>
            <a:ext cx="5915254" cy="552298"/>
          </a:xfrm>
          <a:prstGeom prst="roundRect">
            <a:avLst>
              <a:gd name="adj" fmla="val 51382"/>
            </a:avLst>
          </a:prstGeom>
          <a:solidFill>
            <a:srgbClr val="DC143C">
              <a:alpha val="20000"/>
            </a:srgbClr>
          </a:solidFill>
          <a:ln w="25400">
            <a:solidFill>
              <a:srgbClr val="DC143C"/>
            </a:solidFill>
            <a:prstDash val="solid"/>
          </a:ln>
        </p:spPr>
      </p:sp>
      <p:sp>
        <p:nvSpPr>
          <p:cNvPr id="12" name="Shape 8"/>
          <p:cNvSpPr/>
          <p:nvPr/>
        </p:nvSpPr>
        <p:spPr>
          <a:xfrm>
            <a:off x="1037844" y="5419649"/>
            <a:ext cx="5915254" cy="552298"/>
          </a:xfrm>
          <a:prstGeom prst="roundRect">
            <a:avLst>
              <a:gd name="adj" fmla="val 51382"/>
            </a:avLst>
          </a:prstGeom>
          <a:solidFill>
            <a:srgbClr val="DC143C">
              <a:alpha val="20000"/>
            </a:srgbClr>
          </a:solidFill>
          <a:ln w="25400">
            <a:solidFill>
              <a:srgbClr val="DC143C"/>
            </a:solidFill>
            <a:prstDash val="solid"/>
          </a:ln>
        </p:spPr>
      </p:sp>
      <p:sp>
        <p:nvSpPr>
          <p:cNvPr id="13" name="Text 9"/>
          <p:cNvSpPr txBox="1"/>
          <p:nvPr/>
        </p:nvSpPr>
        <p:spPr>
          <a:xfrm>
            <a:off x="1200607" y="1904695"/>
            <a:ext cx="46296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"Pak, mama saya dadanya sakit banget, napasnya sesak..."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7048195" y="2162556"/>
            <a:ext cx="381305" cy="381305"/>
          </a:xfrm>
          <a:prstGeom prst="ellipse">
            <a:avLst/>
          </a:prstGeom>
          <a:solidFill>
            <a:srgbClr val="DC143C"/>
          </a:solidFill>
          <a:ln/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rcRect l="-1648" r="-1648"/>
          <a:stretch/>
        </p:blipFill>
        <p:spPr>
          <a:xfrm>
            <a:off x="7153351" y="2257654"/>
            <a:ext cx="171907" cy="190195"/>
          </a:xfrm>
          <a:prstGeom prst="rect">
            <a:avLst/>
          </a:prstGeom>
        </p:spPr>
      </p:pic>
      <p:sp>
        <p:nvSpPr>
          <p:cNvPr id="16" name="Text 11"/>
          <p:cNvSpPr txBox="1"/>
          <p:nvPr/>
        </p:nvSpPr>
        <p:spPr>
          <a:xfrm>
            <a:off x="1200607" y="5581498"/>
            <a:ext cx="298185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"Iya masih sadar tapi lemas banget..."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7048195" y="5838444"/>
            <a:ext cx="381305" cy="381305"/>
          </a:xfrm>
          <a:prstGeom prst="ellipse">
            <a:avLst/>
          </a:prstGeom>
          <a:solidFill>
            <a:srgbClr val="DC143C"/>
          </a:solidFill>
          <a:ln/>
        </p:spPr>
      </p:sp>
      <p:sp>
        <p:nvSpPr>
          <p:cNvPr id="18" name="Text 13"/>
          <p:cNvSpPr txBox="1"/>
          <p:nvPr/>
        </p:nvSpPr>
        <p:spPr>
          <a:xfrm>
            <a:off x="1037844" y="2343607"/>
            <a:ext cx="4818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D7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00:00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381305" y="2781605"/>
            <a:ext cx="5915254" cy="2152498"/>
          </a:xfrm>
          <a:prstGeom prst="roundRect">
            <a:avLst>
              <a:gd name="adj" fmla="val 3383"/>
            </a:avLst>
          </a:prstGeom>
          <a:solidFill>
            <a:srgbClr val="1E90FF">
              <a:alpha val="20000"/>
            </a:srgbClr>
          </a:solidFill>
          <a:ln w="25400">
            <a:solidFill>
              <a:srgbClr val="1E90FF"/>
            </a:solidFill>
            <a:prstDash val="solid"/>
          </a:ln>
        </p:spPr>
      </p:sp>
      <p:sp>
        <p:nvSpPr>
          <p:cNvPr id="20" name="Text 15"/>
          <p:cNvSpPr txBox="1"/>
          <p:nvPr/>
        </p:nvSpPr>
        <p:spPr>
          <a:xfrm>
            <a:off x="543154" y="2943454"/>
            <a:ext cx="5296205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"Baik, saya akan membantu evaluasi kondisi mama. Sekarang coba minta mama untuk:</a:t>
            </a:r>
            <a:endParaRPr lang="en-US" sz="1200" dirty="0"/>
          </a:p>
        </p:txBody>
      </p:sp>
      <p:sp>
        <p:nvSpPr>
          <p:cNvPr id="21" name="Text 16"/>
          <p:cNvSpPr txBox="1"/>
          <p:nvPr/>
        </p:nvSpPr>
        <p:spPr>
          <a:xfrm>
            <a:off x="819302" y="3629254"/>
            <a:ext cx="21909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Duduk dengan posisi tegak</a:t>
            </a:r>
            <a:endParaRPr lang="en-US" sz="1200" dirty="0"/>
          </a:p>
        </p:txBody>
      </p:sp>
      <p:sp>
        <p:nvSpPr>
          <p:cNvPr id="22" name="Text 17"/>
          <p:cNvSpPr txBox="1"/>
          <p:nvPr/>
        </p:nvSpPr>
        <p:spPr>
          <a:xfrm>
            <a:off x="819302" y="3857854"/>
            <a:ext cx="25530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Longgarkan pakaian yang ketat</a:t>
            </a:r>
            <a:endParaRPr lang="en-US" sz="1200" dirty="0"/>
          </a:p>
        </p:txBody>
      </p:sp>
      <p:sp>
        <p:nvSpPr>
          <p:cNvPr id="23" name="Text 18"/>
          <p:cNvSpPr txBox="1"/>
          <p:nvPr/>
        </p:nvSpPr>
        <p:spPr>
          <a:xfrm>
            <a:off x="819302" y="4086454"/>
            <a:ext cx="2610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Jangan beri minum/makan dulu</a:t>
            </a:r>
            <a:endParaRPr lang="en-US" sz="1200" dirty="0"/>
          </a:p>
        </p:txBody>
      </p:sp>
      <p:sp>
        <p:nvSpPr>
          <p:cNvPr id="24" name="Text 19"/>
          <p:cNvSpPr txBox="1"/>
          <p:nvPr/>
        </p:nvSpPr>
        <p:spPr>
          <a:xfrm>
            <a:off x="543154" y="4543654"/>
            <a:ext cx="4144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Apakah mama masih sadar dan bisa diajak bicara?"</a:t>
            </a:r>
            <a:endParaRPr lang="en-US" sz="1200" dirty="0"/>
          </a:p>
        </p:txBody>
      </p:sp>
      <p:sp>
        <p:nvSpPr>
          <p:cNvPr id="25" name="Shape 20"/>
          <p:cNvSpPr/>
          <p:nvPr/>
        </p:nvSpPr>
        <p:spPr>
          <a:xfrm>
            <a:off x="543154" y="3629254"/>
            <a:ext cx="228600" cy="228600"/>
          </a:xfrm>
          <a:prstGeom prst="ellipse">
            <a:avLst/>
          </a:prstGeom>
          <a:solidFill>
            <a:srgbClr val="32CD32"/>
          </a:solidFill>
          <a:ln/>
        </p:spPr>
      </p:sp>
      <p:sp>
        <p:nvSpPr>
          <p:cNvPr id="26" name="Shape 21"/>
          <p:cNvSpPr/>
          <p:nvPr/>
        </p:nvSpPr>
        <p:spPr>
          <a:xfrm>
            <a:off x="543154" y="3857854"/>
            <a:ext cx="228600" cy="228600"/>
          </a:xfrm>
          <a:prstGeom prst="ellipse">
            <a:avLst/>
          </a:prstGeom>
          <a:solidFill>
            <a:srgbClr val="32CD32"/>
          </a:solidFill>
          <a:ln/>
        </p:spPr>
      </p:sp>
      <p:sp>
        <p:nvSpPr>
          <p:cNvPr id="27" name="Shape 22"/>
          <p:cNvSpPr/>
          <p:nvPr/>
        </p:nvSpPr>
        <p:spPr>
          <a:xfrm>
            <a:off x="543154" y="4086454"/>
            <a:ext cx="228600" cy="228600"/>
          </a:xfrm>
          <a:prstGeom prst="ellipse">
            <a:avLst/>
          </a:prstGeom>
          <a:solidFill>
            <a:srgbClr val="32CD32"/>
          </a:solidFill>
          <a:ln/>
        </p:spPr>
      </p:sp>
      <p:sp>
        <p:nvSpPr>
          <p:cNvPr id="28" name="Text 23"/>
          <p:cNvSpPr txBox="1"/>
          <p:nvPr/>
        </p:nvSpPr>
        <p:spPr>
          <a:xfrm>
            <a:off x="628193" y="3629254"/>
            <a:ext cx="1810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</a:t>
            </a:r>
            <a:endParaRPr lang="en-US" sz="1200" dirty="0"/>
          </a:p>
        </p:txBody>
      </p:sp>
      <p:sp>
        <p:nvSpPr>
          <p:cNvPr id="29" name="Text 24"/>
          <p:cNvSpPr txBox="1"/>
          <p:nvPr/>
        </p:nvSpPr>
        <p:spPr>
          <a:xfrm>
            <a:off x="613562" y="3857854"/>
            <a:ext cx="2103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</a:t>
            </a:r>
            <a:endParaRPr lang="en-US" sz="1200" dirty="0"/>
          </a:p>
        </p:txBody>
      </p:sp>
      <p:sp>
        <p:nvSpPr>
          <p:cNvPr id="30" name="Text 25"/>
          <p:cNvSpPr txBox="1"/>
          <p:nvPr/>
        </p:nvSpPr>
        <p:spPr>
          <a:xfrm>
            <a:off x="610819" y="4086454"/>
            <a:ext cx="2103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00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</a:t>
            </a:r>
            <a:endParaRPr lang="en-US" sz="1200" dirty="0"/>
          </a:p>
        </p:txBody>
      </p:sp>
      <p:sp>
        <p:nvSpPr>
          <p:cNvPr id="31" name="Shape 26"/>
          <p:cNvSpPr/>
          <p:nvPr/>
        </p:nvSpPr>
        <p:spPr>
          <a:xfrm>
            <a:off x="-95098" y="4800600"/>
            <a:ext cx="381305" cy="381305"/>
          </a:xfrm>
          <a:prstGeom prst="ellipse">
            <a:avLst/>
          </a:prstGeom>
          <a:solidFill>
            <a:srgbClr val="1E90FF"/>
          </a:solidFill>
          <a:ln/>
        </p:spPr>
      </p:sp>
      <p:pic>
        <p:nvPicPr>
          <p:cNvPr id="32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-23774" y="4895698"/>
            <a:ext cx="237744" cy="190195"/>
          </a:xfrm>
          <a:prstGeom prst="rect">
            <a:avLst/>
          </a:prstGeom>
        </p:spPr>
      </p:pic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5"/>
          <a:srcRect l="-1648" r="-1648"/>
          <a:stretch/>
        </p:blipFill>
        <p:spPr>
          <a:xfrm>
            <a:off x="7153351" y="5934456"/>
            <a:ext cx="171907" cy="190195"/>
          </a:xfrm>
          <a:prstGeom prst="rect">
            <a:avLst/>
          </a:prstGeom>
        </p:spPr>
      </p:pic>
      <p:sp>
        <p:nvSpPr>
          <p:cNvPr id="34" name="Text 27"/>
          <p:cNvSpPr txBox="1"/>
          <p:nvPr/>
        </p:nvSpPr>
        <p:spPr>
          <a:xfrm>
            <a:off x="1037844" y="6019495"/>
            <a:ext cx="4434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D7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00:15</a:t>
            </a:r>
            <a:endParaRPr lang="en-US" sz="1000" dirty="0"/>
          </a:p>
        </p:txBody>
      </p:sp>
      <p:sp>
        <p:nvSpPr>
          <p:cNvPr id="35" name="Shape 28"/>
          <p:cNvSpPr/>
          <p:nvPr/>
        </p:nvSpPr>
        <p:spPr>
          <a:xfrm>
            <a:off x="381305" y="6458407"/>
            <a:ext cx="5915254" cy="1695298"/>
          </a:xfrm>
          <a:prstGeom prst="roundRect">
            <a:avLst>
              <a:gd name="adj" fmla="val 5454"/>
            </a:avLst>
          </a:prstGeom>
          <a:solidFill>
            <a:srgbClr val="1E90FF">
              <a:alpha val="20000"/>
            </a:srgbClr>
          </a:solidFill>
          <a:ln w="25400">
            <a:solidFill>
              <a:srgbClr val="1E90FF"/>
            </a:solidFill>
            <a:prstDash val="solid"/>
          </a:ln>
        </p:spPr>
      </p:sp>
      <p:sp>
        <p:nvSpPr>
          <p:cNvPr id="36" name="Text 29"/>
          <p:cNvSpPr txBox="1"/>
          <p:nvPr/>
        </p:nvSpPr>
        <p:spPr>
          <a:xfrm>
            <a:off x="543154" y="6620256"/>
            <a:ext cx="35058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"Kondisi ini perlu penanganan medis segera.</a:t>
            </a:r>
            <a:endParaRPr lang="en-US" sz="1200" dirty="0"/>
          </a:p>
        </p:txBody>
      </p:sp>
      <p:sp>
        <p:nvSpPr>
          <p:cNvPr id="37" name="Text 30"/>
          <p:cNvSpPr txBox="1"/>
          <p:nvPr/>
        </p:nvSpPr>
        <p:spPr>
          <a:xfrm>
            <a:off x="543154" y="7763256"/>
            <a:ext cx="50868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Sambil menunggu, tetap temani mama dan jangan tinggalkan..."</a:t>
            </a:r>
            <a:endParaRPr lang="en-US" sz="1200" dirty="0"/>
          </a:p>
        </p:txBody>
      </p:sp>
      <p:sp>
        <p:nvSpPr>
          <p:cNvPr id="38" name="Shape 31"/>
          <p:cNvSpPr/>
          <p:nvPr/>
        </p:nvSpPr>
        <p:spPr>
          <a:xfrm>
            <a:off x="-95098" y="8020202"/>
            <a:ext cx="381305" cy="381305"/>
          </a:xfrm>
          <a:prstGeom prst="ellipse">
            <a:avLst/>
          </a:prstGeom>
          <a:solidFill>
            <a:srgbClr val="1E90FF"/>
          </a:solidFill>
          <a:ln/>
        </p:spPr>
      </p:sp>
      <p:sp>
        <p:nvSpPr>
          <p:cNvPr id="39" name="Text 32"/>
          <p:cNvSpPr txBox="1"/>
          <p:nvPr/>
        </p:nvSpPr>
        <p:spPr>
          <a:xfrm>
            <a:off x="381305" y="4981651"/>
            <a:ext cx="11484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D7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Respon: 0 detik</a:t>
            </a:r>
            <a:endParaRPr lang="en-US" sz="1000" dirty="0"/>
          </a:p>
        </p:txBody>
      </p:sp>
      <p:sp>
        <p:nvSpPr>
          <p:cNvPr id="40" name="Text 33"/>
          <p:cNvSpPr txBox="1"/>
          <p:nvPr/>
        </p:nvSpPr>
        <p:spPr>
          <a:xfrm>
            <a:off x="381305" y="8201254"/>
            <a:ext cx="11484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D7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Respon: 0 detik</a:t>
            </a:r>
            <a:endParaRPr lang="en-US" sz="1000" dirty="0"/>
          </a:p>
        </p:txBody>
      </p:sp>
      <p:sp>
        <p:nvSpPr>
          <p:cNvPr id="41" name="Text 34"/>
          <p:cNvSpPr txBox="1"/>
          <p:nvPr/>
        </p:nvSpPr>
        <p:spPr>
          <a:xfrm>
            <a:off x="543154" y="6620256"/>
            <a:ext cx="5162702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D7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Saya sudah dispatch ambulans ke lokasi Anda.</a:t>
            </a:r>
            <a:endParaRPr lang="en-US" sz="1200" dirty="0"/>
          </a:p>
        </p:txBody>
      </p:sp>
      <p:sp>
        <p:nvSpPr>
          <p:cNvPr id="42" name="Text 35"/>
          <p:cNvSpPr txBox="1"/>
          <p:nvPr/>
        </p:nvSpPr>
        <p:spPr>
          <a:xfrm>
            <a:off x="543154" y="7306056"/>
            <a:ext cx="219090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D70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Estimated arrival: 8 menit.</a:t>
            </a:r>
            <a:endParaRPr lang="en-US" sz="1200" dirty="0"/>
          </a:p>
        </p:txBody>
      </p:sp>
      <p:pic>
        <p:nvPicPr>
          <p:cNvPr id="43" name="Image 5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-23774" y="8115300"/>
            <a:ext cx="237744" cy="190195"/>
          </a:xfrm>
          <a:prstGeom prst="rect">
            <a:avLst/>
          </a:prstGeom>
        </p:spPr>
      </p:pic>
      <p:sp>
        <p:nvSpPr>
          <p:cNvPr id="44" name="Shape 36"/>
          <p:cNvSpPr/>
          <p:nvPr/>
        </p:nvSpPr>
        <p:spPr>
          <a:xfrm>
            <a:off x="7239305" y="1352398"/>
            <a:ext cx="4572000" cy="4572000"/>
          </a:xfrm>
          <a:prstGeom prst="roundRect">
            <a:avLst>
              <a:gd name="adj" fmla="val 417"/>
            </a:avLst>
          </a:prstGeom>
          <a:solidFill>
            <a:srgbClr val="32CD32">
              <a:alpha val="10000"/>
            </a:srgbClr>
          </a:solidFill>
          <a:ln/>
        </p:spPr>
      </p:sp>
      <p:sp>
        <p:nvSpPr>
          <p:cNvPr id="45" name="Shape 37"/>
          <p:cNvSpPr/>
          <p:nvPr/>
        </p:nvSpPr>
        <p:spPr>
          <a:xfrm>
            <a:off x="7239305" y="1352398"/>
            <a:ext cx="47549" cy="4572000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46" name="Text 38"/>
          <p:cNvSpPr txBox="1"/>
          <p:nvPr/>
        </p:nvSpPr>
        <p:spPr>
          <a:xfrm>
            <a:off x="8243316" y="1571854"/>
            <a:ext cx="2791663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KEY FEATURES DEMO</a:t>
            </a:r>
            <a:endParaRPr lang="en-US" sz="1800" dirty="0"/>
          </a:p>
        </p:txBody>
      </p:sp>
      <p:pic>
        <p:nvPicPr>
          <p:cNvPr id="47" name="Image 6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7477049" y="2180844"/>
            <a:ext cx="228600" cy="228600"/>
          </a:xfrm>
          <a:prstGeom prst="rect">
            <a:avLst/>
          </a:prstGeom>
        </p:spPr>
      </p:pic>
      <p:sp>
        <p:nvSpPr>
          <p:cNvPr id="48" name="Text 39"/>
          <p:cNvSpPr txBox="1"/>
          <p:nvPr/>
        </p:nvSpPr>
        <p:spPr>
          <a:xfrm>
            <a:off x="7905902" y="2076602"/>
            <a:ext cx="3495751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Real-time symptom assessment dengan AI kardiovaskular</a:t>
            </a:r>
            <a:endParaRPr lang="en-US" sz="1200" dirty="0"/>
          </a:p>
        </p:txBody>
      </p:sp>
      <p:pic>
        <p:nvPicPr>
          <p:cNvPr id="49" name="Image 7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477049" y="2723998"/>
            <a:ext cx="228600" cy="228600"/>
          </a:xfrm>
          <a:prstGeom prst="rect">
            <a:avLst/>
          </a:prstGeom>
        </p:spPr>
      </p:pic>
      <p:sp>
        <p:nvSpPr>
          <p:cNvPr id="50" name="Text 40"/>
          <p:cNvSpPr txBox="1"/>
          <p:nvPr/>
        </p:nvSpPr>
        <p:spPr>
          <a:xfrm>
            <a:off x="7905902" y="2734056"/>
            <a:ext cx="3829507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Emergency severity scoring otomatis (level 1-5)</a:t>
            </a:r>
            <a:endParaRPr lang="en-US" sz="1200" dirty="0"/>
          </a:p>
        </p:txBody>
      </p:sp>
      <p:pic>
        <p:nvPicPr>
          <p:cNvPr id="51" name="Image 8" descr="preencoded.png"/>
          <p:cNvPicPr>
            <a:picLocks noChangeAspect="1"/>
          </p:cNvPicPr>
          <p:nvPr/>
        </p:nvPicPr>
        <p:blipFill>
          <a:blip r:embed="rId9"/>
          <a:srcRect l="-80" r="-80"/>
          <a:stretch/>
        </p:blipFill>
        <p:spPr>
          <a:xfrm>
            <a:off x="7477049" y="3267151"/>
            <a:ext cx="286207" cy="228600"/>
          </a:xfrm>
          <a:prstGeom prst="rect">
            <a:avLst/>
          </a:prstGeom>
        </p:spPr>
      </p:pic>
      <p:sp>
        <p:nvSpPr>
          <p:cNvPr id="52" name="Text 41"/>
          <p:cNvSpPr txBox="1"/>
          <p:nvPr/>
        </p:nvSpPr>
        <p:spPr>
          <a:xfrm>
            <a:off x="7905902" y="3161995"/>
            <a:ext cx="320040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Auto ambulance dispatch ke GPS lokasi pemanggil</a:t>
            </a:r>
            <a:endParaRPr lang="en-US" sz="1200" dirty="0"/>
          </a:p>
        </p:txBody>
      </p:sp>
      <p:pic>
        <p:nvPicPr>
          <p:cNvPr id="53" name="Image 9" descr="preencoded.png"/>
          <p:cNvPicPr>
            <a:picLocks noChangeAspect="1"/>
          </p:cNvPicPr>
          <p:nvPr/>
        </p:nvPicPr>
        <p:blipFill>
          <a:blip r:embed="rId10"/>
          <a:srcRect l="-133" r="-133"/>
          <a:stretch/>
        </p:blipFill>
        <p:spPr>
          <a:xfrm>
            <a:off x="7477049" y="3866998"/>
            <a:ext cx="171907" cy="228600"/>
          </a:xfrm>
          <a:prstGeom prst="rect">
            <a:avLst/>
          </a:prstGeom>
        </p:spPr>
      </p:pic>
      <p:sp>
        <p:nvSpPr>
          <p:cNvPr id="54" name="Text 42"/>
          <p:cNvSpPr txBox="1"/>
          <p:nvPr/>
        </p:nvSpPr>
        <p:spPr>
          <a:xfrm>
            <a:off x="7905902" y="3762756"/>
            <a:ext cx="35149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Family coaching real-time dengan protokol FAST</a:t>
            </a:r>
            <a:endParaRPr lang="en-US" sz="1200" dirty="0"/>
          </a:p>
        </p:txBody>
      </p:sp>
      <p:pic>
        <p:nvPicPr>
          <p:cNvPr id="55" name="Image 10" descr="preencoded.png"/>
          <p:cNvPicPr>
            <a:picLocks noChangeAspect="1"/>
          </p:cNvPicPr>
          <p:nvPr/>
        </p:nvPicPr>
        <p:blipFill>
          <a:blip r:embed="rId11"/>
          <a:srcRect l="-80" r="-80"/>
          <a:stretch/>
        </p:blipFill>
        <p:spPr>
          <a:xfrm>
            <a:off x="7477049" y="4466844"/>
            <a:ext cx="286207" cy="228600"/>
          </a:xfrm>
          <a:prstGeom prst="rect">
            <a:avLst/>
          </a:prstGeom>
        </p:spPr>
      </p:pic>
      <p:sp>
        <p:nvSpPr>
          <p:cNvPr id="56" name="Text 43"/>
          <p:cNvSpPr txBox="1"/>
          <p:nvPr/>
        </p:nvSpPr>
        <p:spPr>
          <a:xfrm>
            <a:off x="7905902" y="4362602"/>
            <a:ext cx="3286354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Natural Bahasa Indonesia dengan dialek regional</a:t>
            </a:r>
            <a:endParaRPr lang="en-US" sz="1200" dirty="0"/>
          </a:p>
        </p:txBody>
      </p:sp>
      <p:pic>
        <p:nvPicPr>
          <p:cNvPr id="57" name="Image 11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7477049" y="5009998"/>
            <a:ext cx="228600" cy="228600"/>
          </a:xfrm>
          <a:prstGeom prst="rect">
            <a:avLst/>
          </a:prstGeom>
        </p:spPr>
      </p:pic>
      <p:sp>
        <p:nvSpPr>
          <p:cNvPr id="58" name="Text 44"/>
          <p:cNvSpPr txBox="1"/>
          <p:nvPr/>
        </p:nvSpPr>
        <p:spPr>
          <a:xfrm>
            <a:off x="7905902" y="5020056"/>
            <a:ext cx="315285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Layanan 24/7 non-stop tanpa idle time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10451"/>
            <a:ext cx="12191695" cy="47549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4" name="Shape 2"/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FFD700">
              <a:alpha val="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286207" y="5238598"/>
            <a:ext cx="1904695" cy="1904695"/>
          </a:xfrm>
          <a:prstGeom prst="ellipse">
            <a:avLst/>
          </a:prstGeom>
          <a:solidFill>
            <a:srgbClr val="FFD700">
              <a:alpha val="5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81305" y="533095"/>
            <a:ext cx="381305" cy="381305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952805" y="448056"/>
            <a:ext cx="6010351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SUSTAINABLE IMPACT</a:t>
            </a:r>
            <a:endParaRPr lang="en-US" sz="3600" dirty="0"/>
          </a:p>
        </p:txBody>
      </p:sp>
      <p:sp>
        <p:nvSpPr>
          <p:cNvPr id="8" name="Shape 5"/>
          <p:cNvSpPr/>
          <p:nvPr/>
        </p:nvSpPr>
        <p:spPr>
          <a:xfrm>
            <a:off x="381305" y="1447495"/>
            <a:ext cx="3943807" cy="2381098"/>
          </a:xfrm>
          <a:prstGeom prst="roundRect">
            <a:avLst>
              <a:gd name="adj" fmla="val 1536"/>
            </a:avLst>
          </a:prstGeom>
          <a:solidFill>
            <a:srgbClr val="FFD700">
              <a:alpha val="1000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1396289" y="1686154"/>
            <a:ext cx="1904695" cy="1904695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10" name="Shape 7"/>
          <p:cNvSpPr/>
          <p:nvPr/>
        </p:nvSpPr>
        <p:spPr>
          <a:xfrm>
            <a:off x="1396289" y="1686154"/>
            <a:ext cx="1904695" cy="1904695"/>
          </a:xfrm>
          <a:prstGeom prst="ellipse">
            <a:avLst/>
          </a:prstGeom>
          <a:solidFill>
            <a:srgbClr val="1E90FF"/>
          </a:solidFill>
          <a:ln/>
        </p:spPr>
      </p:sp>
      <p:sp>
        <p:nvSpPr>
          <p:cNvPr id="11" name="Shape 8"/>
          <p:cNvSpPr/>
          <p:nvPr/>
        </p:nvSpPr>
        <p:spPr>
          <a:xfrm>
            <a:off x="1396289" y="1686154"/>
            <a:ext cx="1904695" cy="1904695"/>
          </a:xfrm>
          <a:prstGeom prst="ellipse">
            <a:avLst/>
          </a:prstGeom>
          <a:solidFill>
            <a:srgbClr val="32CD32"/>
          </a:solidFill>
          <a:ln/>
        </p:spPr>
      </p:sp>
      <p:sp>
        <p:nvSpPr>
          <p:cNvPr id="12" name="Shape 9"/>
          <p:cNvSpPr/>
          <p:nvPr/>
        </p:nvSpPr>
        <p:spPr>
          <a:xfrm>
            <a:off x="1872691" y="2162556"/>
            <a:ext cx="952805" cy="952805"/>
          </a:xfrm>
          <a:prstGeom prst="ellipse">
            <a:avLst/>
          </a:prstGeom>
          <a:solidFill>
            <a:srgbClr val="1A1A2E"/>
          </a:solidFill>
          <a:ln/>
        </p:spPr>
      </p:sp>
      <p:sp>
        <p:nvSpPr>
          <p:cNvPr id="13" name="Shape 10"/>
          <p:cNvSpPr/>
          <p:nvPr/>
        </p:nvSpPr>
        <p:spPr>
          <a:xfrm>
            <a:off x="4507078" y="1447495"/>
            <a:ext cx="7306056" cy="2381098"/>
          </a:xfrm>
          <a:prstGeom prst="roundRect">
            <a:avLst>
              <a:gd name="adj" fmla="val 1536"/>
            </a:avLst>
          </a:prstGeom>
          <a:solidFill>
            <a:srgbClr val="FFD700">
              <a:alpha val="10000"/>
            </a:srgbClr>
          </a:solidFill>
          <a:ln/>
        </p:spPr>
      </p:sp>
      <p:sp>
        <p:nvSpPr>
          <p:cNvPr id="14" name="Text 11"/>
          <p:cNvSpPr txBox="1"/>
          <p:nvPr/>
        </p:nvSpPr>
        <p:spPr>
          <a:xfrm>
            <a:off x="4698187" y="1676095"/>
            <a:ext cx="2971800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REVENUE STREAMS</a:t>
            </a:r>
            <a:endParaRPr lang="en-US" sz="2100" dirty="0"/>
          </a:p>
        </p:txBody>
      </p:sp>
      <p:sp>
        <p:nvSpPr>
          <p:cNvPr id="15" name="Shape 12"/>
          <p:cNvSpPr/>
          <p:nvPr/>
        </p:nvSpPr>
        <p:spPr>
          <a:xfrm>
            <a:off x="4698187" y="2180844"/>
            <a:ext cx="2219249" cy="1248156"/>
          </a:xfrm>
          <a:prstGeom prst="roundRect">
            <a:avLst>
              <a:gd name="adj" fmla="val 4474"/>
            </a:avLst>
          </a:prstGeom>
          <a:solidFill>
            <a:srgbClr val="1A1A2E">
              <a:alpha val="70000"/>
            </a:srgbClr>
          </a:solidFill>
          <a:ln/>
        </p:spPr>
      </p:sp>
      <p:sp>
        <p:nvSpPr>
          <p:cNvPr id="16" name="Shape 13"/>
          <p:cNvSpPr/>
          <p:nvPr/>
        </p:nvSpPr>
        <p:spPr>
          <a:xfrm>
            <a:off x="7052767" y="2180844"/>
            <a:ext cx="2219249" cy="1248156"/>
          </a:xfrm>
          <a:prstGeom prst="roundRect">
            <a:avLst>
              <a:gd name="adj" fmla="val 4474"/>
            </a:avLst>
          </a:prstGeom>
          <a:solidFill>
            <a:srgbClr val="1A1A2E">
              <a:alpha val="70000"/>
            </a:srgbClr>
          </a:solidFill>
          <a:ln/>
        </p:spPr>
      </p:sp>
      <p:sp>
        <p:nvSpPr>
          <p:cNvPr id="17" name="Shape 14"/>
          <p:cNvSpPr/>
          <p:nvPr/>
        </p:nvSpPr>
        <p:spPr>
          <a:xfrm>
            <a:off x="9408262" y="2180844"/>
            <a:ext cx="2219249" cy="1248156"/>
          </a:xfrm>
          <a:prstGeom prst="roundRect">
            <a:avLst>
              <a:gd name="adj" fmla="val 4474"/>
            </a:avLst>
          </a:prstGeom>
          <a:solidFill>
            <a:srgbClr val="1A1A2E">
              <a:alpha val="70000"/>
            </a:srgbClr>
          </a:solidFill>
          <a:ln/>
        </p:spPr>
      </p:sp>
      <p:sp>
        <p:nvSpPr>
          <p:cNvPr id="18" name="Text 15"/>
          <p:cNvSpPr txBox="1"/>
          <p:nvPr/>
        </p:nvSpPr>
        <p:spPr>
          <a:xfrm>
            <a:off x="5420563" y="2371954"/>
            <a:ext cx="1028700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70%</a:t>
            </a:r>
            <a:endParaRPr lang="en-US" sz="2700" dirty="0"/>
          </a:p>
        </p:txBody>
      </p:sp>
      <p:sp>
        <p:nvSpPr>
          <p:cNvPr id="19" name="Text 16"/>
          <p:cNvSpPr txBox="1"/>
          <p:nvPr/>
        </p:nvSpPr>
        <p:spPr>
          <a:xfrm>
            <a:off x="4882896" y="2885846"/>
            <a:ext cx="19485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GOVERNMENT PARTNERSHIP</a:t>
            </a:r>
            <a:endParaRPr lang="en-US" sz="1000" dirty="0"/>
          </a:p>
        </p:txBody>
      </p:sp>
      <p:sp>
        <p:nvSpPr>
          <p:cNvPr id="20" name="Text 17"/>
          <p:cNvSpPr txBox="1"/>
          <p:nvPr/>
        </p:nvSpPr>
        <p:spPr>
          <a:xfrm>
            <a:off x="5201107" y="3086100"/>
            <a:ext cx="13103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Kemenkes &amp; BPJS</a:t>
            </a:r>
            <a:endParaRPr lang="en-US" sz="1000" dirty="0"/>
          </a:p>
        </p:txBody>
      </p:sp>
      <p:sp>
        <p:nvSpPr>
          <p:cNvPr id="21" name="Text 18"/>
          <p:cNvSpPr txBox="1"/>
          <p:nvPr/>
        </p:nvSpPr>
        <p:spPr>
          <a:xfrm>
            <a:off x="7496251" y="2885846"/>
            <a:ext cx="14337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HOSPITAL NETWORK</a:t>
            </a:r>
            <a:endParaRPr lang="en-US" sz="1000" dirty="0"/>
          </a:p>
        </p:txBody>
      </p:sp>
      <p:sp>
        <p:nvSpPr>
          <p:cNvPr id="22" name="Text 19"/>
          <p:cNvSpPr txBox="1"/>
          <p:nvPr/>
        </p:nvSpPr>
        <p:spPr>
          <a:xfrm>
            <a:off x="7630668" y="3086100"/>
            <a:ext cx="11676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Private &amp; Public</a:t>
            </a:r>
            <a:endParaRPr lang="en-US" sz="1000" dirty="0"/>
          </a:p>
        </p:txBody>
      </p:sp>
      <p:sp>
        <p:nvSpPr>
          <p:cNvPr id="23" name="Text 20"/>
          <p:cNvSpPr txBox="1"/>
          <p:nvPr/>
        </p:nvSpPr>
        <p:spPr>
          <a:xfrm>
            <a:off x="9882835" y="2885846"/>
            <a:ext cx="13670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DATA &amp; ANALYTICS</a:t>
            </a:r>
            <a:endParaRPr lang="en-US" sz="1000" dirty="0"/>
          </a:p>
        </p:txBody>
      </p:sp>
      <p:sp>
        <p:nvSpPr>
          <p:cNvPr id="24" name="Text 21"/>
          <p:cNvSpPr txBox="1"/>
          <p:nvPr/>
        </p:nvSpPr>
        <p:spPr>
          <a:xfrm>
            <a:off x="9912096" y="3086100"/>
            <a:ext cx="13103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&amp; Policy</a:t>
            </a:r>
            <a:endParaRPr lang="en-US" sz="1000" dirty="0"/>
          </a:p>
        </p:txBody>
      </p:sp>
      <p:sp>
        <p:nvSpPr>
          <p:cNvPr id="25" name="Text 22"/>
          <p:cNvSpPr txBox="1"/>
          <p:nvPr/>
        </p:nvSpPr>
        <p:spPr>
          <a:xfrm>
            <a:off x="7778801" y="2371954"/>
            <a:ext cx="1019556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1E90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20%</a:t>
            </a:r>
            <a:endParaRPr lang="en-US" sz="2700" dirty="0"/>
          </a:p>
        </p:txBody>
      </p:sp>
      <p:sp>
        <p:nvSpPr>
          <p:cNvPr id="26" name="Text 23"/>
          <p:cNvSpPr txBox="1"/>
          <p:nvPr/>
        </p:nvSpPr>
        <p:spPr>
          <a:xfrm>
            <a:off x="10166299" y="2371954"/>
            <a:ext cx="952805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7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10%</a:t>
            </a:r>
            <a:endParaRPr lang="en-US" sz="2700" dirty="0"/>
          </a:p>
        </p:txBody>
      </p:sp>
      <p:sp>
        <p:nvSpPr>
          <p:cNvPr id="27" name="Shape 24"/>
          <p:cNvSpPr/>
          <p:nvPr/>
        </p:nvSpPr>
        <p:spPr>
          <a:xfrm>
            <a:off x="381305" y="4114800"/>
            <a:ext cx="5486400" cy="1762049"/>
          </a:xfrm>
          <a:prstGeom prst="roundRect">
            <a:avLst>
              <a:gd name="adj" fmla="val 2805"/>
            </a:avLst>
          </a:prstGeom>
          <a:solidFill>
            <a:srgbClr val="1E90FF">
              <a:alpha val="20000"/>
            </a:srgbClr>
          </a:solidFill>
          <a:ln/>
        </p:spPr>
      </p:sp>
      <p:sp>
        <p:nvSpPr>
          <p:cNvPr id="28" name="Text 25"/>
          <p:cNvSpPr txBox="1"/>
          <p:nvPr/>
        </p:nvSpPr>
        <p:spPr>
          <a:xfrm>
            <a:off x="571500" y="4334256"/>
            <a:ext cx="229605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E90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COST EFFICIENCY</a:t>
            </a:r>
            <a:endParaRPr lang="en-US" sz="1800" dirty="0"/>
          </a:p>
        </p:txBody>
      </p:sp>
      <p:sp>
        <p:nvSpPr>
          <p:cNvPr id="29" name="Text 26"/>
          <p:cNvSpPr txBox="1"/>
          <p:nvPr/>
        </p:nvSpPr>
        <p:spPr>
          <a:xfrm>
            <a:off x="937260" y="4924044"/>
            <a:ext cx="1858061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DC143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Rp 25.000</a:t>
            </a:r>
            <a:endParaRPr lang="en-US" sz="2400" dirty="0"/>
          </a:p>
        </p:txBody>
      </p:sp>
      <p:sp>
        <p:nvSpPr>
          <p:cNvPr id="30" name="Text 27"/>
          <p:cNvSpPr txBox="1"/>
          <p:nvPr/>
        </p:nvSpPr>
        <p:spPr>
          <a:xfrm>
            <a:off x="1143000" y="5391302"/>
            <a:ext cx="13194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TRADITIONAL CALL</a:t>
            </a:r>
            <a:endParaRPr lang="en-US" sz="1000" dirty="0"/>
          </a:p>
        </p:txBody>
      </p:sp>
      <p:sp>
        <p:nvSpPr>
          <p:cNvPr id="31" name="Text 28"/>
          <p:cNvSpPr txBox="1"/>
          <p:nvPr/>
        </p:nvSpPr>
        <p:spPr>
          <a:xfrm>
            <a:off x="3849624" y="5391302"/>
            <a:ext cx="13962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HEARTCARE AI CALL</a:t>
            </a:r>
            <a:endParaRPr lang="en-US" sz="1000" dirty="0"/>
          </a:p>
        </p:txBody>
      </p:sp>
      <p:sp>
        <p:nvSpPr>
          <p:cNvPr id="32" name="Text 29"/>
          <p:cNvSpPr txBox="1"/>
          <p:nvPr/>
        </p:nvSpPr>
        <p:spPr>
          <a:xfrm>
            <a:off x="2960827" y="5095951"/>
            <a:ext cx="505663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VS</a:t>
            </a:r>
            <a:endParaRPr lang="en-US" sz="1800" dirty="0"/>
          </a:p>
        </p:txBody>
      </p:sp>
      <p:sp>
        <p:nvSpPr>
          <p:cNvPr id="33" name="Text 30"/>
          <p:cNvSpPr txBox="1"/>
          <p:nvPr/>
        </p:nvSpPr>
        <p:spPr>
          <a:xfrm>
            <a:off x="3812134" y="4924044"/>
            <a:ext cx="1600200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Rp 1.600</a:t>
            </a:r>
            <a:endParaRPr lang="en-US" sz="2400" dirty="0"/>
          </a:p>
        </p:txBody>
      </p:sp>
      <p:sp>
        <p:nvSpPr>
          <p:cNvPr id="34" name="Shape 31"/>
          <p:cNvSpPr/>
          <p:nvPr/>
        </p:nvSpPr>
        <p:spPr>
          <a:xfrm>
            <a:off x="6324905" y="4114800"/>
            <a:ext cx="5486400" cy="1762049"/>
          </a:xfrm>
          <a:prstGeom prst="roundRect">
            <a:avLst>
              <a:gd name="adj" fmla="val 2805"/>
            </a:avLst>
          </a:prstGeom>
          <a:solidFill>
            <a:srgbClr val="DC143C">
              <a:alpha val="20000"/>
            </a:srgbClr>
          </a:solidFill>
          <a:ln/>
        </p:spPr>
      </p:sp>
      <p:sp>
        <p:nvSpPr>
          <p:cNvPr id="35" name="Text 32"/>
          <p:cNvSpPr txBox="1"/>
          <p:nvPr/>
        </p:nvSpPr>
        <p:spPr>
          <a:xfrm>
            <a:off x="6515100" y="4334256"/>
            <a:ext cx="355335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DC143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OPERATIONAL PROJECTION</a:t>
            </a:r>
            <a:endParaRPr lang="en-US" sz="1800" dirty="0"/>
          </a:p>
        </p:txBody>
      </p:sp>
      <p:sp>
        <p:nvSpPr>
          <p:cNvPr id="36" name="Text 33"/>
          <p:cNvSpPr txBox="1"/>
          <p:nvPr/>
        </p:nvSpPr>
        <p:spPr>
          <a:xfrm>
            <a:off x="7233818" y="4828946"/>
            <a:ext cx="1353312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50.000</a:t>
            </a:r>
            <a:endParaRPr lang="en-US" sz="2400" dirty="0"/>
          </a:p>
        </p:txBody>
      </p:sp>
      <p:sp>
        <p:nvSpPr>
          <p:cNvPr id="37" name="Text 34"/>
          <p:cNvSpPr txBox="1"/>
          <p:nvPr/>
        </p:nvSpPr>
        <p:spPr>
          <a:xfrm>
            <a:off x="9586570" y="4828946"/>
            <a:ext cx="1752905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500.000+</a:t>
            </a:r>
            <a:endParaRPr lang="en-US" sz="2400" dirty="0"/>
          </a:p>
        </p:txBody>
      </p:sp>
      <p:sp>
        <p:nvSpPr>
          <p:cNvPr id="38" name="Text 35"/>
          <p:cNvSpPr txBox="1"/>
          <p:nvPr/>
        </p:nvSpPr>
        <p:spPr>
          <a:xfrm>
            <a:off x="6906463" y="5296205"/>
            <a:ext cx="18717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CALLS/BULAN BREAK-EVEN</a:t>
            </a:r>
            <a:endParaRPr lang="en-US" sz="1000" dirty="0"/>
          </a:p>
        </p:txBody>
      </p:sp>
      <p:sp>
        <p:nvSpPr>
          <p:cNvPr id="39" name="Text 36"/>
          <p:cNvSpPr txBox="1"/>
          <p:nvPr/>
        </p:nvSpPr>
        <p:spPr>
          <a:xfrm>
            <a:off x="9542678" y="5296205"/>
            <a:ext cx="170992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CALLS/BULAN NASIONAL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15335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105802"/>
            <a:ext cx="12191695" cy="47549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4" name="Shape 2"/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FFD700">
              <a:alpha val="1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286207" y="5533949"/>
            <a:ext cx="1904695" cy="1904695"/>
          </a:xfrm>
          <a:prstGeom prst="ellipse">
            <a:avLst/>
          </a:prstGeom>
          <a:solidFill>
            <a:srgbClr val="FFD700">
              <a:alpha val="1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t="-13" b="-13"/>
          <a:stretch/>
        </p:blipFill>
        <p:spPr>
          <a:xfrm>
            <a:off x="381305" y="533095"/>
            <a:ext cx="428854" cy="381305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1000354" y="448056"/>
            <a:ext cx="682051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MENGAPA APLIKASI INI</a:t>
            </a:r>
            <a:endParaRPr lang="en-US" sz="3600" dirty="0"/>
          </a:p>
        </p:txBody>
      </p:sp>
      <p:sp>
        <p:nvSpPr>
          <p:cNvPr id="8" name="Shape 5"/>
          <p:cNvSpPr/>
          <p:nvPr/>
        </p:nvSpPr>
        <p:spPr>
          <a:xfrm>
            <a:off x="381305" y="1352398"/>
            <a:ext cx="11430000" cy="3810305"/>
          </a:xfrm>
          <a:prstGeom prst="roundRect">
            <a:avLst>
              <a:gd name="adj" fmla="val 600"/>
            </a:avLst>
          </a:prstGeom>
          <a:solidFill>
            <a:srgbClr val="1E90FF">
              <a:alpha val="1000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571500" y="1543507"/>
            <a:ext cx="11048695" cy="629107"/>
          </a:xfrm>
          <a:prstGeom prst="roundRect">
            <a:avLst>
              <a:gd name="adj" fmla="val 17618"/>
            </a:avLst>
          </a:prstGeom>
          <a:solidFill>
            <a:srgbClr val="1E90FF">
              <a:alpha val="30000"/>
            </a:srgbClr>
          </a:solidFill>
          <a:ln/>
        </p:spPr>
      </p:sp>
      <p:sp>
        <p:nvSpPr>
          <p:cNvPr id="10" name="Text 7"/>
          <p:cNvSpPr txBox="1"/>
          <p:nvPr/>
        </p:nvSpPr>
        <p:spPr>
          <a:xfrm>
            <a:off x="2378354" y="1714500"/>
            <a:ext cx="218175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PERBANDINGAN</a:t>
            </a:r>
            <a:endParaRPr lang="en-US" sz="1800" dirty="0"/>
          </a:p>
        </p:txBody>
      </p:sp>
      <p:sp>
        <p:nvSpPr>
          <p:cNvPr id="11" name="Text 8"/>
          <p:cNvSpPr txBox="1"/>
          <p:nvPr/>
        </p:nvSpPr>
        <p:spPr>
          <a:xfrm>
            <a:off x="6557162" y="1714500"/>
            <a:ext cx="1972361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HEARTCARE AI</a:t>
            </a:r>
            <a:endParaRPr lang="en-US" sz="1800" dirty="0"/>
          </a:p>
        </p:txBody>
      </p:sp>
      <p:sp>
        <p:nvSpPr>
          <p:cNvPr id="12" name="Text 9"/>
          <p:cNvSpPr txBox="1"/>
          <p:nvPr/>
        </p:nvSpPr>
        <p:spPr>
          <a:xfrm>
            <a:off x="9337853" y="1714500"/>
            <a:ext cx="183885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TRADISIONAL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571500" y="2762402"/>
            <a:ext cx="110486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4" name="Shape 11"/>
          <p:cNvSpPr/>
          <p:nvPr/>
        </p:nvSpPr>
        <p:spPr>
          <a:xfrm>
            <a:off x="571500" y="3314700"/>
            <a:ext cx="110486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5" name="Shape 12"/>
          <p:cNvSpPr/>
          <p:nvPr/>
        </p:nvSpPr>
        <p:spPr>
          <a:xfrm>
            <a:off x="571500" y="3866998"/>
            <a:ext cx="110486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6" name="Shape 13"/>
          <p:cNvSpPr/>
          <p:nvPr/>
        </p:nvSpPr>
        <p:spPr>
          <a:xfrm>
            <a:off x="571500" y="4420210"/>
            <a:ext cx="11048695" cy="9144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7" name="Text 14"/>
          <p:cNvSpPr txBox="1"/>
          <p:nvPr/>
        </p:nvSpPr>
        <p:spPr>
          <a:xfrm>
            <a:off x="666598" y="2343607"/>
            <a:ext cx="1552651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Waktu Respon</a:t>
            </a:r>
            <a:endParaRPr lang="en-US" sz="1500" dirty="0"/>
          </a:p>
        </p:txBody>
      </p:sp>
      <p:sp>
        <p:nvSpPr>
          <p:cNvPr id="18" name="Text 15"/>
          <p:cNvSpPr txBox="1"/>
          <p:nvPr/>
        </p:nvSpPr>
        <p:spPr>
          <a:xfrm>
            <a:off x="666598" y="2895905"/>
            <a:ext cx="1448410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Ketersediaan</a:t>
            </a:r>
            <a:endParaRPr lang="en-US" sz="1500" dirty="0"/>
          </a:p>
        </p:txBody>
      </p:sp>
      <p:sp>
        <p:nvSpPr>
          <p:cNvPr id="19" name="Text 16"/>
          <p:cNvSpPr txBox="1"/>
          <p:nvPr/>
        </p:nvSpPr>
        <p:spPr>
          <a:xfrm>
            <a:off x="666598" y="3448202"/>
            <a:ext cx="210586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Biaya per Panggilan</a:t>
            </a:r>
            <a:endParaRPr lang="en-US" sz="1500" dirty="0"/>
          </a:p>
        </p:txBody>
      </p:sp>
      <p:sp>
        <p:nvSpPr>
          <p:cNvPr id="20" name="Text 17"/>
          <p:cNvSpPr txBox="1"/>
          <p:nvPr/>
        </p:nvSpPr>
        <p:spPr>
          <a:xfrm>
            <a:off x="666598" y="4000500"/>
            <a:ext cx="1724558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Akurasi Protokol</a:t>
            </a:r>
            <a:endParaRPr lang="en-US" sz="1500" dirty="0"/>
          </a:p>
        </p:txBody>
      </p:sp>
      <p:sp>
        <p:nvSpPr>
          <p:cNvPr id="21" name="Text 18"/>
          <p:cNvSpPr txBox="1"/>
          <p:nvPr/>
        </p:nvSpPr>
        <p:spPr>
          <a:xfrm>
            <a:off x="666598" y="4552798"/>
            <a:ext cx="1276502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Skalabilitas</a:t>
            </a:r>
            <a:endParaRPr lang="en-US" sz="1500" dirty="0"/>
          </a:p>
        </p:txBody>
      </p:sp>
      <p:sp>
        <p:nvSpPr>
          <p:cNvPr id="22" name="Text 19"/>
          <p:cNvSpPr txBox="1"/>
          <p:nvPr/>
        </p:nvSpPr>
        <p:spPr>
          <a:xfrm>
            <a:off x="7068312" y="2361895"/>
            <a:ext cx="929030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 detik</a:t>
            </a:r>
            <a:endParaRPr lang="en-US" sz="1600" dirty="0"/>
          </a:p>
        </p:txBody>
      </p:sp>
      <p:sp>
        <p:nvSpPr>
          <p:cNvPr id="23" name="Text 20"/>
          <p:cNvSpPr txBox="1"/>
          <p:nvPr/>
        </p:nvSpPr>
        <p:spPr>
          <a:xfrm>
            <a:off x="7210958" y="2915107"/>
            <a:ext cx="64373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24/7</a:t>
            </a:r>
            <a:endParaRPr lang="en-US" sz="1600" dirty="0"/>
          </a:p>
        </p:txBody>
      </p:sp>
      <p:sp>
        <p:nvSpPr>
          <p:cNvPr id="24" name="Text 21"/>
          <p:cNvSpPr txBox="1"/>
          <p:nvPr/>
        </p:nvSpPr>
        <p:spPr>
          <a:xfrm>
            <a:off x="6997903" y="3467405"/>
            <a:ext cx="107167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Rp 1.600</a:t>
            </a:r>
            <a:endParaRPr lang="en-US" sz="1600" dirty="0"/>
          </a:p>
        </p:txBody>
      </p:sp>
      <p:sp>
        <p:nvSpPr>
          <p:cNvPr id="25" name="Text 22"/>
          <p:cNvSpPr txBox="1"/>
          <p:nvPr/>
        </p:nvSpPr>
        <p:spPr>
          <a:xfrm>
            <a:off x="6606540" y="4019702"/>
            <a:ext cx="1853489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Konsisten 100%</a:t>
            </a:r>
            <a:endParaRPr lang="en-US" sz="1600" dirty="0"/>
          </a:p>
        </p:txBody>
      </p:sp>
      <p:sp>
        <p:nvSpPr>
          <p:cNvPr id="26" name="Text 23"/>
          <p:cNvSpPr txBox="1"/>
          <p:nvPr/>
        </p:nvSpPr>
        <p:spPr>
          <a:xfrm>
            <a:off x="6169457" y="4572000"/>
            <a:ext cx="2729484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Panggilan Tak Terbatas</a:t>
            </a:r>
            <a:endParaRPr lang="en-US" sz="1600" dirty="0"/>
          </a:p>
        </p:txBody>
      </p:sp>
      <p:sp>
        <p:nvSpPr>
          <p:cNvPr id="27" name="Text 24"/>
          <p:cNvSpPr txBox="1"/>
          <p:nvPr/>
        </p:nvSpPr>
        <p:spPr>
          <a:xfrm>
            <a:off x="9608515" y="2361895"/>
            <a:ext cx="1281989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C143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5-15 menit</a:t>
            </a:r>
            <a:endParaRPr lang="en-US" sz="1600" dirty="0"/>
          </a:p>
        </p:txBody>
      </p:sp>
      <p:sp>
        <p:nvSpPr>
          <p:cNvPr id="28" name="Text 25"/>
          <p:cNvSpPr txBox="1"/>
          <p:nvPr/>
        </p:nvSpPr>
        <p:spPr>
          <a:xfrm>
            <a:off x="9720986" y="2915107"/>
            <a:ext cx="1053389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C143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8-12 jam</a:t>
            </a:r>
            <a:endParaRPr lang="en-US" sz="1600" dirty="0"/>
          </a:p>
        </p:txBody>
      </p:sp>
      <p:sp>
        <p:nvSpPr>
          <p:cNvPr id="29" name="Text 26"/>
          <p:cNvSpPr txBox="1"/>
          <p:nvPr/>
        </p:nvSpPr>
        <p:spPr>
          <a:xfrm>
            <a:off x="9624974" y="3467405"/>
            <a:ext cx="1243584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C143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Rp 25.000</a:t>
            </a:r>
            <a:endParaRPr lang="en-US" sz="1600" dirty="0"/>
          </a:p>
        </p:txBody>
      </p:sp>
      <p:sp>
        <p:nvSpPr>
          <p:cNvPr id="30" name="Text 27"/>
          <p:cNvSpPr txBox="1"/>
          <p:nvPr/>
        </p:nvSpPr>
        <p:spPr>
          <a:xfrm>
            <a:off x="9621317" y="4019702"/>
            <a:ext cx="1252728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C143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Bervariasi</a:t>
            </a:r>
            <a:endParaRPr lang="en-US" sz="1600" dirty="0"/>
          </a:p>
        </p:txBody>
      </p:sp>
      <p:sp>
        <p:nvSpPr>
          <p:cNvPr id="31" name="Text 28"/>
          <p:cNvSpPr txBox="1"/>
          <p:nvPr/>
        </p:nvSpPr>
        <p:spPr>
          <a:xfrm>
            <a:off x="9140342" y="4572000"/>
            <a:ext cx="2214677" cy="2578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C143C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Kapasitas Terbatas</a:t>
            </a:r>
            <a:endParaRPr lang="en-US" sz="1600" dirty="0"/>
          </a:p>
        </p:txBody>
      </p:sp>
      <p:sp>
        <p:nvSpPr>
          <p:cNvPr id="32" name="Shape 29"/>
          <p:cNvSpPr/>
          <p:nvPr/>
        </p:nvSpPr>
        <p:spPr>
          <a:xfrm>
            <a:off x="381305" y="5447995"/>
            <a:ext cx="3429000" cy="1324051"/>
          </a:xfrm>
          <a:prstGeom prst="roundRect">
            <a:avLst>
              <a:gd name="adj" fmla="val 7453"/>
            </a:avLst>
          </a:prstGeom>
          <a:solidFill>
            <a:srgbClr val="32CD32">
              <a:alpha val="20000"/>
            </a:srgbClr>
          </a:solidFill>
          <a:ln w="25400">
            <a:solidFill>
              <a:srgbClr val="32CD32"/>
            </a:solidFill>
            <a:prstDash val="solid"/>
          </a:ln>
        </p:spPr>
      </p:sp>
      <p:pic>
        <p:nvPicPr>
          <p:cNvPr id="33" name="Image 1" descr="preencoded.png"/>
          <p:cNvPicPr>
            <a:picLocks noChangeAspect="1"/>
          </p:cNvPicPr>
          <p:nvPr/>
        </p:nvPicPr>
        <p:blipFill>
          <a:blip r:embed="rId4"/>
          <a:srcRect l="-27" r="-27"/>
          <a:stretch/>
        </p:blipFill>
        <p:spPr>
          <a:xfrm>
            <a:off x="1880921" y="5609844"/>
            <a:ext cx="428854" cy="342900"/>
          </a:xfrm>
          <a:prstGeom prst="rect">
            <a:avLst/>
          </a:prstGeom>
        </p:spPr>
      </p:pic>
      <p:sp>
        <p:nvSpPr>
          <p:cNvPr id="34" name="Shape 30"/>
          <p:cNvSpPr/>
          <p:nvPr/>
        </p:nvSpPr>
        <p:spPr>
          <a:xfrm>
            <a:off x="4381805" y="5447995"/>
            <a:ext cx="3429000" cy="1324051"/>
          </a:xfrm>
          <a:prstGeom prst="roundRect">
            <a:avLst>
              <a:gd name="adj" fmla="val 7453"/>
            </a:avLst>
          </a:prstGeom>
          <a:solidFill>
            <a:srgbClr val="32CD32">
              <a:alpha val="20000"/>
            </a:srgbClr>
          </a:solidFill>
          <a:ln w="25400">
            <a:solidFill>
              <a:srgbClr val="32CD32"/>
            </a:solidFill>
            <a:prstDash val="solid"/>
          </a:ln>
        </p:spPr>
      </p:sp>
      <p:sp>
        <p:nvSpPr>
          <p:cNvPr id="35" name="Text 31"/>
          <p:cNvSpPr txBox="1"/>
          <p:nvPr/>
        </p:nvSpPr>
        <p:spPr>
          <a:xfrm>
            <a:off x="614477" y="6105449"/>
            <a:ext cx="310073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CARDIAC EMERGENCY PERTAMA DI INDONESIA</a:t>
            </a:r>
            <a:endParaRPr lang="en-US" sz="1300" dirty="0"/>
          </a:p>
        </p:txBody>
      </p:sp>
      <p:pic>
        <p:nvPicPr>
          <p:cNvPr id="36" name="Image 2" descr="preencoded.png"/>
          <p:cNvPicPr>
            <a:picLocks noChangeAspect="1"/>
          </p:cNvPicPr>
          <p:nvPr/>
        </p:nvPicPr>
        <p:blipFill>
          <a:blip r:embed="rId5"/>
          <a:srcRect l="-27" r="-27"/>
          <a:stretch/>
        </p:blipFill>
        <p:spPr>
          <a:xfrm>
            <a:off x="5881421" y="5609844"/>
            <a:ext cx="428854" cy="342900"/>
          </a:xfrm>
          <a:prstGeom prst="rect">
            <a:avLst/>
          </a:prstGeom>
        </p:spPr>
      </p:pic>
      <p:sp>
        <p:nvSpPr>
          <p:cNvPr id="37" name="Shape 32"/>
          <p:cNvSpPr/>
          <p:nvPr/>
        </p:nvSpPr>
        <p:spPr>
          <a:xfrm>
            <a:off x="8382305" y="5447995"/>
            <a:ext cx="3429000" cy="1324051"/>
          </a:xfrm>
          <a:prstGeom prst="roundRect">
            <a:avLst>
              <a:gd name="adj" fmla="val 7453"/>
            </a:avLst>
          </a:prstGeom>
          <a:solidFill>
            <a:srgbClr val="32CD32">
              <a:alpha val="20000"/>
            </a:srgbClr>
          </a:solidFill>
          <a:ln w="25400">
            <a:solidFill>
              <a:srgbClr val="32CD32"/>
            </a:solidFill>
            <a:prstDash val="solid"/>
          </a:ln>
        </p:spPr>
      </p:sp>
      <p:sp>
        <p:nvSpPr>
          <p:cNvPr id="38" name="Text 33"/>
          <p:cNvSpPr txBox="1"/>
          <p:nvPr/>
        </p:nvSpPr>
        <p:spPr>
          <a:xfrm>
            <a:off x="4830775" y="6105449"/>
            <a:ext cx="2662733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PROTOKOL TERVALIDASI OLEH DOKTER SPESIALIS</a:t>
            </a:r>
            <a:endParaRPr lang="en-US" sz="1300" dirty="0"/>
          </a:p>
        </p:txBody>
      </p:sp>
      <p:pic>
        <p:nvPicPr>
          <p:cNvPr id="39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924898" y="5609844"/>
            <a:ext cx="342900" cy="342900"/>
          </a:xfrm>
          <a:prstGeom prst="rect">
            <a:avLst/>
          </a:prstGeom>
        </p:spPr>
      </p:pic>
      <p:sp>
        <p:nvSpPr>
          <p:cNvPr id="40" name="Text 34"/>
          <p:cNvSpPr txBox="1"/>
          <p:nvPr/>
        </p:nvSpPr>
        <p:spPr>
          <a:xfrm>
            <a:off x="8797442" y="6105449"/>
            <a:ext cx="2729484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SIAP IMPLEMENTASI NASIONAL DALAM 4 MINGGU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2896698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2840005"/>
            <a:ext cx="12191695" cy="47549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4" name="Shape 2"/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32CD32">
              <a:alpha val="1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286207" y="11269066"/>
            <a:ext cx="1904695" cy="1904695"/>
          </a:xfrm>
          <a:prstGeom prst="ellipse">
            <a:avLst/>
          </a:prstGeom>
          <a:solidFill>
            <a:srgbClr val="32CD32">
              <a:alpha val="1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 t="-24" b="-24"/>
          <a:stretch/>
        </p:blipFill>
        <p:spPr>
          <a:xfrm>
            <a:off x="381305" y="533095"/>
            <a:ext cx="476402" cy="381305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1047902" y="448056"/>
            <a:ext cx="4334256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TIM APLIKASI</a:t>
            </a:r>
            <a:endParaRPr lang="en-US" sz="3600" dirty="0"/>
          </a:p>
        </p:txBody>
      </p:sp>
      <p:sp>
        <p:nvSpPr>
          <p:cNvPr id="8" name="Shape 5"/>
          <p:cNvSpPr/>
          <p:nvPr/>
        </p:nvSpPr>
        <p:spPr>
          <a:xfrm>
            <a:off x="381305" y="1352398"/>
            <a:ext cx="5486400" cy="2676449"/>
          </a:xfrm>
          <a:prstGeom prst="roundRect">
            <a:avLst>
              <a:gd name="adj" fmla="val 1216"/>
            </a:avLst>
          </a:prstGeom>
          <a:solidFill>
            <a:srgbClr val="FFD700">
              <a:alpha val="1000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381305" y="1352398"/>
            <a:ext cx="47549" cy="2676449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10" name="Shape 7"/>
          <p:cNvSpPr/>
          <p:nvPr/>
        </p:nvSpPr>
        <p:spPr>
          <a:xfrm>
            <a:off x="619049" y="1543507"/>
            <a:ext cx="1143000" cy="1143000"/>
          </a:xfrm>
          <a:prstGeom prst="ellipse">
            <a:avLst/>
          </a:prstGeom>
          <a:solidFill>
            <a:srgbClr val="FFD700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rcRect l="-17" r="-17"/>
          <a:stretch/>
        </p:blipFill>
        <p:spPr>
          <a:xfrm>
            <a:off x="1024128" y="1923898"/>
            <a:ext cx="333756" cy="381305"/>
          </a:xfrm>
          <a:prstGeom prst="rect">
            <a:avLst/>
          </a:prstGeom>
        </p:spPr>
      </p:pic>
      <p:sp>
        <p:nvSpPr>
          <p:cNvPr id="12" name="Text 8"/>
          <p:cNvSpPr txBox="1"/>
          <p:nvPr/>
        </p:nvSpPr>
        <p:spPr>
          <a:xfrm>
            <a:off x="1952244" y="1580998"/>
            <a:ext cx="1781251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Marhaeni</a:t>
            </a:r>
            <a:endParaRPr lang="en-US" sz="2400" dirty="0"/>
          </a:p>
        </p:txBody>
      </p:sp>
      <p:sp>
        <p:nvSpPr>
          <p:cNvPr id="13" name="Text 9"/>
          <p:cNvSpPr txBox="1"/>
          <p:nvPr/>
        </p:nvSpPr>
        <p:spPr>
          <a:xfrm>
            <a:off x="1952244" y="2057400"/>
            <a:ext cx="1420063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2CD3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TEAM LEADER</a:t>
            </a:r>
            <a:endParaRPr lang="en-US" sz="1500" dirty="0"/>
          </a:p>
        </p:txBody>
      </p:sp>
      <p:sp>
        <p:nvSpPr>
          <p:cNvPr id="14" name="Text 10"/>
          <p:cNvSpPr txBox="1"/>
          <p:nvPr/>
        </p:nvSpPr>
        <p:spPr>
          <a:xfrm>
            <a:off x="1952244" y="2467051"/>
            <a:ext cx="3505810" cy="86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Visionary leader with strategic expertise in healthcare innovation. Driving HeartCare AI's mission to revolutionize cardiac emergency response in Indonesia.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2649931" y="3472891"/>
            <a:ext cx="1276502" cy="314554"/>
          </a:xfrm>
          <a:prstGeom prst="roundRect">
            <a:avLst>
              <a:gd name="adj" fmla="val 132135"/>
            </a:avLst>
          </a:prstGeom>
          <a:solidFill>
            <a:srgbClr val="FFD700">
              <a:alpha val="20000"/>
            </a:srgbClr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4020617" y="3472891"/>
            <a:ext cx="961949" cy="314554"/>
          </a:xfrm>
          <a:prstGeom prst="roundRect">
            <a:avLst>
              <a:gd name="adj" fmla="val 132135"/>
            </a:avLst>
          </a:prstGeom>
          <a:solidFill>
            <a:srgbClr val="FFD700">
              <a:alpha val="20000"/>
            </a:srgbClr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17" name="Text 13"/>
          <p:cNvSpPr txBox="1"/>
          <p:nvPr/>
        </p:nvSpPr>
        <p:spPr>
          <a:xfrm>
            <a:off x="2755087" y="3530498"/>
            <a:ext cx="116768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Strategic Vision</a:t>
            </a:r>
            <a:endParaRPr lang="en-US" sz="1000" dirty="0"/>
          </a:p>
        </p:txBody>
      </p:sp>
      <p:sp>
        <p:nvSpPr>
          <p:cNvPr id="18" name="Text 14"/>
          <p:cNvSpPr txBox="1"/>
          <p:nvPr/>
        </p:nvSpPr>
        <p:spPr>
          <a:xfrm>
            <a:off x="4125773" y="3530498"/>
            <a:ext cx="8531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Leadership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381305" y="4216298"/>
            <a:ext cx="3543300" cy="3419856"/>
          </a:xfrm>
          <a:prstGeom prst="roundRect">
            <a:avLst>
              <a:gd name="adj" fmla="val 745"/>
            </a:avLst>
          </a:prstGeom>
          <a:solidFill>
            <a:srgbClr val="32CD32">
              <a:alpha val="10000"/>
            </a:srgbClr>
          </a:solidFill>
          <a:ln/>
        </p:spPr>
      </p:sp>
      <p:sp>
        <p:nvSpPr>
          <p:cNvPr id="20" name="Shape 16"/>
          <p:cNvSpPr/>
          <p:nvPr/>
        </p:nvSpPr>
        <p:spPr>
          <a:xfrm>
            <a:off x="381305" y="4216298"/>
            <a:ext cx="47549" cy="3419856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21" name="Shape 17"/>
          <p:cNvSpPr/>
          <p:nvPr/>
        </p:nvSpPr>
        <p:spPr>
          <a:xfrm>
            <a:off x="4324198" y="4216298"/>
            <a:ext cx="3543300" cy="3419856"/>
          </a:xfrm>
          <a:prstGeom prst="roundRect">
            <a:avLst>
              <a:gd name="adj" fmla="val 745"/>
            </a:avLst>
          </a:prstGeom>
          <a:solidFill>
            <a:srgbClr val="32CD32">
              <a:alpha val="10000"/>
            </a:srgbClr>
          </a:solidFill>
          <a:ln/>
        </p:spPr>
      </p:sp>
      <p:sp>
        <p:nvSpPr>
          <p:cNvPr id="22" name="Shape 18"/>
          <p:cNvSpPr/>
          <p:nvPr/>
        </p:nvSpPr>
        <p:spPr>
          <a:xfrm>
            <a:off x="4324198" y="4216298"/>
            <a:ext cx="47549" cy="3419856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23" name="Shape 19"/>
          <p:cNvSpPr/>
          <p:nvPr/>
        </p:nvSpPr>
        <p:spPr>
          <a:xfrm>
            <a:off x="1699870" y="4406494"/>
            <a:ext cx="952805" cy="952805"/>
          </a:xfrm>
          <a:prstGeom prst="ellipse">
            <a:avLst/>
          </a:prstGeom>
          <a:solidFill>
            <a:srgbClr val="FFD700"/>
          </a:solidFill>
          <a:ln/>
        </p:spPr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4"/>
          <a:srcRect l="-17" r="-17"/>
          <a:stretch/>
        </p:blipFill>
        <p:spPr>
          <a:xfrm>
            <a:off x="2009851" y="4692701"/>
            <a:ext cx="333756" cy="381305"/>
          </a:xfrm>
          <a:prstGeom prst="rect">
            <a:avLst/>
          </a:prstGeom>
        </p:spPr>
      </p:pic>
      <p:sp>
        <p:nvSpPr>
          <p:cNvPr id="25" name="Shape 20"/>
          <p:cNvSpPr/>
          <p:nvPr/>
        </p:nvSpPr>
        <p:spPr>
          <a:xfrm>
            <a:off x="5643677" y="4406494"/>
            <a:ext cx="952805" cy="952805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26" name="Text 21"/>
          <p:cNvSpPr txBox="1"/>
          <p:nvPr/>
        </p:nvSpPr>
        <p:spPr>
          <a:xfrm>
            <a:off x="1507697" y="5523574"/>
            <a:ext cx="1373765" cy="304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D700"/>
                </a:solidFill>
                <a:latin typeface="Montserrat" pitchFamily="34" charset="0"/>
              </a:rPr>
              <a:t>M.KEIVAN</a:t>
            </a:r>
            <a:endParaRPr lang="en-US" sz="1800" dirty="0"/>
          </a:p>
        </p:txBody>
      </p:sp>
      <p:sp>
        <p:nvSpPr>
          <p:cNvPr id="27" name="Text 22"/>
          <p:cNvSpPr txBox="1"/>
          <p:nvPr/>
        </p:nvSpPr>
        <p:spPr>
          <a:xfrm>
            <a:off x="1188720" y="5901538"/>
            <a:ext cx="21104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2CD3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 &amp; COMPUTER VISION</a:t>
            </a:r>
            <a:endParaRPr lang="en-US" sz="1300" dirty="0"/>
          </a:p>
        </p:txBody>
      </p:sp>
      <p:sp>
        <p:nvSpPr>
          <p:cNvPr id="28" name="Text 23"/>
          <p:cNvSpPr txBox="1"/>
          <p:nvPr/>
        </p:nvSpPr>
        <p:spPr>
          <a:xfrm>
            <a:off x="804672" y="6282842"/>
            <a:ext cx="2867558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Expert in artificial intelligence and computer vision technology with IoT integration capabilities.</a:t>
            </a:r>
            <a:endParaRPr lang="en-US" sz="1200" dirty="0"/>
          </a:p>
        </p:txBody>
      </p:sp>
      <p:sp>
        <p:nvSpPr>
          <p:cNvPr id="29" name="Shape 24"/>
          <p:cNvSpPr/>
          <p:nvPr/>
        </p:nvSpPr>
        <p:spPr>
          <a:xfrm>
            <a:off x="1030529" y="7075627"/>
            <a:ext cx="342900" cy="314554"/>
          </a:xfrm>
          <a:prstGeom prst="roundRect">
            <a:avLst>
              <a:gd name="adj" fmla="val 132135"/>
            </a:avLst>
          </a:prstGeom>
          <a:solidFill>
            <a:srgbClr val="FFD700">
              <a:alpha val="20000"/>
            </a:srgbClr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30" name="Shape 25"/>
          <p:cNvSpPr/>
          <p:nvPr/>
        </p:nvSpPr>
        <p:spPr>
          <a:xfrm>
            <a:off x="1468526" y="7075627"/>
            <a:ext cx="1352398" cy="314554"/>
          </a:xfrm>
          <a:prstGeom prst="roundRect">
            <a:avLst>
              <a:gd name="adj" fmla="val 132135"/>
            </a:avLst>
          </a:prstGeom>
          <a:solidFill>
            <a:srgbClr val="FFD700">
              <a:alpha val="20000"/>
            </a:srgbClr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31" name="Shape 26"/>
          <p:cNvSpPr/>
          <p:nvPr/>
        </p:nvSpPr>
        <p:spPr>
          <a:xfrm>
            <a:off x="2913278" y="7075627"/>
            <a:ext cx="409651" cy="314554"/>
          </a:xfrm>
          <a:prstGeom prst="roundRect">
            <a:avLst>
              <a:gd name="adj" fmla="val 132135"/>
            </a:avLst>
          </a:prstGeom>
          <a:solidFill>
            <a:srgbClr val="FFD700">
              <a:alpha val="20000"/>
            </a:srgbClr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32" name="Text 27"/>
          <p:cNvSpPr txBox="1"/>
          <p:nvPr/>
        </p:nvSpPr>
        <p:spPr>
          <a:xfrm>
            <a:off x="1135685" y="7132320"/>
            <a:ext cx="234086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AI</a:t>
            </a:r>
            <a:endParaRPr lang="en-US" sz="1000" dirty="0"/>
          </a:p>
        </p:txBody>
      </p:sp>
      <p:sp>
        <p:nvSpPr>
          <p:cNvPr id="33" name="Text 28"/>
          <p:cNvSpPr txBox="1"/>
          <p:nvPr/>
        </p:nvSpPr>
        <p:spPr>
          <a:xfrm>
            <a:off x="1572768" y="7132320"/>
            <a:ext cx="12435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Computer Vision</a:t>
            </a:r>
            <a:endParaRPr lang="en-US" sz="1000" dirty="0"/>
          </a:p>
        </p:txBody>
      </p:sp>
      <p:sp>
        <p:nvSpPr>
          <p:cNvPr id="34" name="Text 29"/>
          <p:cNvSpPr txBox="1"/>
          <p:nvPr/>
        </p:nvSpPr>
        <p:spPr>
          <a:xfrm>
            <a:off x="3018434" y="7132320"/>
            <a:ext cx="300838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IoT</a:t>
            </a:r>
            <a:endParaRPr lang="en-US" sz="1000" dirty="0"/>
          </a:p>
        </p:txBody>
      </p:sp>
      <p:pic>
        <p:nvPicPr>
          <p:cNvPr id="35" name="Image 3" descr="preencoded.png"/>
          <p:cNvPicPr>
            <a:picLocks noChangeAspect="1"/>
          </p:cNvPicPr>
          <p:nvPr/>
        </p:nvPicPr>
        <p:blipFill>
          <a:blip r:embed="rId5"/>
          <a:srcRect l="-17" r="-17"/>
          <a:stretch/>
        </p:blipFill>
        <p:spPr>
          <a:xfrm>
            <a:off x="5952744" y="4692701"/>
            <a:ext cx="333756" cy="381305"/>
          </a:xfrm>
          <a:prstGeom prst="rect">
            <a:avLst/>
          </a:prstGeom>
        </p:spPr>
      </p:pic>
      <p:sp>
        <p:nvSpPr>
          <p:cNvPr id="36" name="Shape 30"/>
          <p:cNvSpPr/>
          <p:nvPr/>
        </p:nvSpPr>
        <p:spPr>
          <a:xfrm>
            <a:off x="8268005" y="4216298"/>
            <a:ext cx="3543300" cy="3419856"/>
          </a:xfrm>
          <a:prstGeom prst="roundRect">
            <a:avLst>
              <a:gd name="adj" fmla="val 745"/>
            </a:avLst>
          </a:prstGeom>
          <a:solidFill>
            <a:srgbClr val="32CD32">
              <a:alpha val="10000"/>
            </a:srgbClr>
          </a:solidFill>
          <a:ln/>
        </p:spPr>
      </p:sp>
      <p:sp>
        <p:nvSpPr>
          <p:cNvPr id="37" name="Shape 31"/>
          <p:cNvSpPr/>
          <p:nvPr/>
        </p:nvSpPr>
        <p:spPr>
          <a:xfrm>
            <a:off x="8268005" y="4216298"/>
            <a:ext cx="47549" cy="3419856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38" name="Shape 32"/>
          <p:cNvSpPr/>
          <p:nvPr/>
        </p:nvSpPr>
        <p:spPr>
          <a:xfrm>
            <a:off x="381305" y="7818120"/>
            <a:ext cx="3543300" cy="3419856"/>
          </a:xfrm>
          <a:prstGeom prst="roundRect">
            <a:avLst>
              <a:gd name="adj" fmla="val 745"/>
            </a:avLst>
          </a:prstGeom>
          <a:solidFill>
            <a:srgbClr val="32CD32">
              <a:alpha val="10000"/>
            </a:srgbClr>
          </a:solidFill>
          <a:ln/>
        </p:spPr>
      </p:sp>
      <p:sp>
        <p:nvSpPr>
          <p:cNvPr id="39" name="Shape 33"/>
          <p:cNvSpPr/>
          <p:nvPr/>
        </p:nvSpPr>
        <p:spPr>
          <a:xfrm>
            <a:off x="381305" y="7818120"/>
            <a:ext cx="47549" cy="3419856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40" name="Shape 34"/>
          <p:cNvSpPr/>
          <p:nvPr/>
        </p:nvSpPr>
        <p:spPr>
          <a:xfrm>
            <a:off x="9586570" y="4406494"/>
            <a:ext cx="952805" cy="952805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41" name="Shape 35"/>
          <p:cNvSpPr/>
          <p:nvPr/>
        </p:nvSpPr>
        <p:spPr>
          <a:xfrm>
            <a:off x="1699870" y="8009230"/>
            <a:ext cx="952805" cy="952805"/>
          </a:xfrm>
          <a:prstGeom prst="ellipse">
            <a:avLst/>
          </a:prstGeom>
          <a:solidFill>
            <a:srgbClr val="FFD700"/>
          </a:solidFill>
          <a:ln/>
        </p:spPr>
      </p:sp>
      <p:sp>
        <p:nvSpPr>
          <p:cNvPr id="42" name="Text 36"/>
          <p:cNvSpPr txBox="1"/>
          <p:nvPr/>
        </p:nvSpPr>
        <p:spPr>
          <a:xfrm>
            <a:off x="4990795" y="5530291"/>
            <a:ext cx="2429561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Ners DAYAN HISNI</a:t>
            </a:r>
            <a:endParaRPr lang="en-US" sz="1800" dirty="0"/>
          </a:p>
        </p:txBody>
      </p:sp>
      <p:sp>
        <p:nvSpPr>
          <p:cNvPr id="43" name="Text 37"/>
          <p:cNvSpPr txBox="1"/>
          <p:nvPr/>
        </p:nvSpPr>
        <p:spPr>
          <a:xfrm>
            <a:off x="8819388" y="5530291"/>
            <a:ext cx="2070202" cy="3621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FITRIANI, MAJO</a:t>
            </a:r>
            <a:endParaRPr lang="en-US" sz="1800" dirty="0"/>
          </a:p>
        </p:txBody>
      </p:sp>
      <p:sp>
        <p:nvSpPr>
          <p:cNvPr id="44" name="Text 38"/>
          <p:cNvSpPr txBox="1"/>
          <p:nvPr/>
        </p:nvSpPr>
        <p:spPr>
          <a:xfrm>
            <a:off x="1514246" y="9133027"/>
            <a:ext cx="150510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Majo Alkaf</a:t>
            </a:r>
            <a:endParaRPr lang="en-US" sz="1800" dirty="0"/>
          </a:p>
        </p:txBody>
      </p:sp>
      <p:sp>
        <p:nvSpPr>
          <p:cNvPr id="45" name="Text 39"/>
          <p:cNvSpPr txBox="1"/>
          <p:nvPr/>
        </p:nvSpPr>
        <p:spPr>
          <a:xfrm>
            <a:off x="5230368" y="5901538"/>
            <a:ext cx="19101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2CD3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EXPERT</a:t>
            </a:r>
            <a:endParaRPr lang="en-US" sz="1300" dirty="0"/>
          </a:p>
        </p:txBody>
      </p:sp>
      <p:sp>
        <p:nvSpPr>
          <p:cNvPr id="46" name="Text 40"/>
          <p:cNvSpPr txBox="1"/>
          <p:nvPr/>
        </p:nvSpPr>
        <p:spPr>
          <a:xfrm>
            <a:off x="9235440" y="5901538"/>
            <a:ext cx="17867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2CD3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DATA &amp; ANALYTICS</a:t>
            </a:r>
            <a:endParaRPr lang="en-US" sz="1300" dirty="0"/>
          </a:p>
        </p:txBody>
      </p:sp>
      <p:sp>
        <p:nvSpPr>
          <p:cNvPr id="47" name="Text 41"/>
          <p:cNvSpPr txBox="1"/>
          <p:nvPr/>
        </p:nvSpPr>
        <p:spPr>
          <a:xfrm>
            <a:off x="866851" y="9504274"/>
            <a:ext cx="274868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2CD3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&amp; IMPLEMENTATION</a:t>
            </a:r>
            <a:endParaRPr lang="en-US" sz="1300" dirty="0"/>
          </a:p>
        </p:txBody>
      </p:sp>
      <p:sp>
        <p:nvSpPr>
          <p:cNvPr id="48" name="Text 42"/>
          <p:cNvSpPr txBox="1"/>
          <p:nvPr/>
        </p:nvSpPr>
        <p:spPr>
          <a:xfrm>
            <a:off x="4662526" y="6282842"/>
            <a:ext cx="3029407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S.Kep, M.N.S with 5+ years experience treating patients at community health centers. Cardiac care specialist.</a:t>
            </a:r>
            <a:endParaRPr lang="en-US" sz="1200" dirty="0"/>
          </a:p>
        </p:txBody>
      </p:sp>
      <p:sp>
        <p:nvSpPr>
          <p:cNvPr id="49" name="Text 43"/>
          <p:cNvSpPr txBox="1"/>
          <p:nvPr/>
        </p:nvSpPr>
        <p:spPr>
          <a:xfrm>
            <a:off x="8549640" y="6282842"/>
            <a:ext cx="3143707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Specializes in data analysis, survey design, and TAM analysis to ensure market fit and implementation success.</a:t>
            </a:r>
            <a:endParaRPr lang="en-US" sz="1200" dirty="0"/>
          </a:p>
        </p:txBody>
      </p:sp>
      <p:sp>
        <p:nvSpPr>
          <p:cNvPr id="50" name="Shape 44"/>
          <p:cNvSpPr/>
          <p:nvPr/>
        </p:nvSpPr>
        <p:spPr>
          <a:xfrm>
            <a:off x="5090465" y="7075627"/>
            <a:ext cx="857707" cy="314554"/>
          </a:xfrm>
          <a:prstGeom prst="roundRect">
            <a:avLst>
              <a:gd name="adj" fmla="val 132135"/>
            </a:avLst>
          </a:prstGeom>
          <a:solidFill>
            <a:srgbClr val="FFD700">
              <a:alpha val="20000"/>
            </a:srgbClr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51" name="Shape 45"/>
          <p:cNvSpPr/>
          <p:nvPr/>
        </p:nvSpPr>
        <p:spPr>
          <a:xfrm>
            <a:off x="6034126" y="7075627"/>
            <a:ext cx="1123798" cy="314554"/>
          </a:xfrm>
          <a:prstGeom prst="roundRect">
            <a:avLst>
              <a:gd name="adj" fmla="val 132135"/>
            </a:avLst>
          </a:prstGeom>
          <a:solidFill>
            <a:srgbClr val="FFD700">
              <a:alpha val="20000"/>
            </a:srgbClr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52" name="Shape 46"/>
          <p:cNvSpPr/>
          <p:nvPr/>
        </p:nvSpPr>
        <p:spPr>
          <a:xfrm>
            <a:off x="8819388" y="7075627"/>
            <a:ext cx="1104595" cy="314554"/>
          </a:xfrm>
          <a:prstGeom prst="roundRect">
            <a:avLst>
              <a:gd name="adj" fmla="val 132135"/>
            </a:avLst>
          </a:prstGeom>
          <a:solidFill>
            <a:srgbClr val="FFD700">
              <a:alpha val="20000"/>
            </a:srgbClr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53" name="Shape 47"/>
          <p:cNvSpPr/>
          <p:nvPr/>
        </p:nvSpPr>
        <p:spPr>
          <a:xfrm>
            <a:off x="10015423" y="7075627"/>
            <a:ext cx="1295705" cy="314554"/>
          </a:xfrm>
          <a:prstGeom prst="roundRect">
            <a:avLst>
              <a:gd name="adj" fmla="val 132135"/>
            </a:avLst>
          </a:prstGeom>
          <a:solidFill>
            <a:srgbClr val="FFD700">
              <a:alpha val="20000"/>
            </a:srgbClr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54" name="Text 48"/>
          <p:cNvSpPr txBox="1"/>
          <p:nvPr/>
        </p:nvSpPr>
        <p:spPr>
          <a:xfrm>
            <a:off x="5194706" y="7132320"/>
            <a:ext cx="7479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5+ Tahun</a:t>
            </a:r>
            <a:endParaRPr lang="en-US" sz="1000" dirty="0"/>
          </a:p>
        </p:txBody>
      </p:sp>
      <p:sp>
        <p:nvSpPr>
          <p:cNvPr id="55" name="Text 49"/>
          <p:cNvSpPr txBox="1"/>
          <p:nvPr/>
        </p:nvSpPr>
        <p:spPr>
          <a:xfrm>
            <a:off x="6139282" y="7132320"/>
            <a:ext cx="1014984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Cardiac Care</a:t>
            </a:r>
            <a:endParaRPr lang="en-US" sz="1000" dirty="0"/>
          </a:p>
        </p:txBody>
      </p:sp>
      <p:pic>
        <p:nvPicPr>
          <p:cNvPr id="56" name="Image 4" descr="preencoded.png"/>
          <p:cNvPicPr>
            <a:picLocks noChangeAspect="1"/>
          </p:cNvPicPr>
          <p:nvPr/>
        </p:nvPicPr>
        <p:blipFill>
          <a:blip r:embed="rId6"/>
          <a:srcRect t="-13" b="-13"/>
          <a:stretch/>
        </p:blipFill>
        <p:spPr>
          <a:xfrm>
            <a:off x="9849002" y="4692701"/>
            <a:ext cx="428854" cy="381305"/>
          </a:xfrm>
          <a:prstGeom prst="rect">
            <a:avLst/>
          </a:prstGeom>
        </p:spPr>
      </p:pic>
      <p:sp>
        <p:nvSpPr>
          <p:cNvPr id="57" name="Text 50"/>
          <p:cNvSpPr txBox="1"/>
          <p:nvPr/>
        </p:nvSpPr>
        <p:spPr>
          <a:xfrm>
            <a:off x="640080" y="9885578"/>
            <a:ext cx="3191256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specialist with expertise in data labeling, questionnaire design, and AI implementation support.</a:t>
            </a:r>
            <a:endParaRPr lang="en-US" sz="1200" dirty="0"/>
          </a:p>
        </p:txBody>
      </p:sp>
      <p:sp>
        <p:nvSpPr>
          <p:cNvPr id="58" name="Shape 51"/>
          <p:cNvSpPr/>
          <p:nvPr/>
        </p:nvSpPr>
        <p:spPr>
          <a:xfrm>
            <a:off x="1050646" y="10678363"/>
            <a:ext cx="847649" cy="314554"/>
          </a:xfrm>
          <a:prstGeom prst="roundRect">
            <a:avLst>
              <a:gd name="adj" fmla="val 132135"/>
            </a:avLst>
          </a:prstGeom>
          <a:solidFill>
            <a:srgbClr val="FFD700">
              <a:alpha val="20000"/>
            </a:srgbClr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59" name="Text 52"/>
          <p:cNvSpPr txBox="1"/>
          <p:nvPr/>
        </p:nvSpPr>
        <p:spPr>
          <a:xfrm>
            <a:off x="8923630" y="7132320"/>
            <a:ext cx="99578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Data Science</a:t>
            </a:r>
            <a:endParaRPr lang="en-US" sz="1000" dirty="0"/>
          </a:p>
        </p:txBody>
      </p:sp>
      <p:sp>
        <p:nvSpPr>
          <p:cNvPr id="60" name="Text 53"/>
          <p:cNvSpPr txBox="1"/>
          <p:nvPr/>
        </p:nvSpPr>
        <p:spPr>
          <a:xfrm>
            <a:off x="10120579" y="7132320"/>
            <a:ext cx="1185977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Market Analysis</a:t>
            </a:r>
            <a:endParaRPr lang="en-US" sz="1000" dirty="0"/>
          </a:p>
        </p:txBody>
      </p:sp>
      <p:pic>
        <p:nvPicPr>
          <p:cNvPr id="61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986077" y="8294522"/>
            <a:ext cx="381305" cy="381305"/>
          </a:xfrm>
          <a:prstGeom prst="rect">
            <a:avLst/>
          </a:prstGeom>
        </p:spPr>
      </p:pic>
      <p:sp>
        <p:nvSpPr>
          <p:cNvPr id="62" name="Shape 54"/>
          <p:cNvSpPr/>
          <p:nvPr/>
        </p:nvSpPr>
        <p:spPr>
          <a:xfrm>
            <a:off x="1991563" y="10678363"/>
            <a:ext cx="1314907" cy="314554"/>
          </a:xfrm>
          <a:prstGeom prst="roundRect">
            <a:avLst>
              <a:gd name="adj" fmla="val 132135"/>
            </a:avLst>
          </a:prstGeom>
          <a:solidFill>
            <a:srgbClr val="FFD700">
              <a:alpha val="20000"/>
            </a:srgbClr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63" name="Text 55"/>
          <p:cNvSpPr txBox="1"/>
          <p:nvPr/>
        </p:nvSpPr>
        <p:spPr>
          <a:xfrm>
            <a:off x="1155802" y="10735056"/>
            <a:ext cx="738835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</a:t>
            </a:r>
            <a:endParaRPr lang="en-US" sz="1000" dirty="0"/>
          </a:p>
        </p:txBody>
      </p:sp>
      <p:sp>
        <p:nvSpPr>
          <p:cNvPr id="64" name="Text 56"/>
          <p:cNvSpPr txBox="1"/>
          <p:nvPr/>
        </p:nvSpPr>
        <p:spPr>
          <a:xfrm>
            <a:off x="2095805" y="10735056"/>
            <a:ext cx="1205179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Implementation</a:t>
            </a:r>
            <a:endParaRPr lang="en-US" sz="1000" dirty="0"/>
          </a:p>
        </p:txBody>
      </p:sp>
      <p:sp>
        <p:nvSpPr>
          <p:cNvPr id="65" name="Shape 57"/>
          <p:cNvSpPr/>
          <p:nvPr/>
        </p:nvSpPr>
        <p:spPr>
          <a:xfrm>
            <a:off x="2381098" y="11611966"/>
            <a:ext cx="7429500" cy="895198"/>
          </a:xfrm>
          <a:prstGeom prst="roundRect">
            <a:avLst>
              <a:gd name="adj" fmla="val 10866"/>
            </a:avLst>
          </a:prstGeom>
          <a:solidFill>
            <a:srgbClr val="FFD700">
              <a:alpha val="20000"/>
            </a:srgbClr>
          </a:solidFill>
          <a:ln w="25400">
            <a:solidFill>
              <a:srgbClr val="FFD700"/>
            </a:solidFill>
            <a:prstDash val="solid"/>
          </a:ln>
        </p:spPr>
      </p:sp>
      <p:sp>
        <p:nvSpPr>
          <p:cNvPr id="66" name="Text 58"/>
          <p:cNvSpPr txBox="1"/>
          <p:nvPr/>
        </p:nvSpPr>
        <p:spPr>
          <a:xfrm>
            <a:off x="2923337" y="11802161"/>
            <a:ext cx="6496812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KOMBINASI SEMPURNA EXPERTISE MEDIS, TEKNOLOGI AI, DAN IMPLEMENTASI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03905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991502"/>
            <a:ext cx="12191695" cy="47549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4" name="Shape 2"/>
          <p:cNvSpPr/>
          <p:nvPr/>
        </p:nvSpPr>
        <p:spPr>
          <a:xfrm>
            <a:off x="10763402" y="-476402"/>
            <a:ext cx="1904695" cy="1904695"/>
          </a:xfrm>
          <a:prstGeom prst="ellipse">
            <a:avLst/>
          </a:prstGeom>
          <a:solidFill>
            <a:srgbClr val="32CD32">
              <a:alpha val="1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286207" y="5419649"/>
            <a:ext cx="1904695" cy="1904695"/>
          </a:xfrm>
          <a:prstGeom prst="ellipse">
            <a:avLst/>
          </a:prstGeom>
          <a:solidFill>
            <a:srgbClr val="32CD32">
              <a:alpha val="10000"/>
            </a:srgbClr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81305" y="533095"/>
            <a:ext cx="381305" cy="381305"/>
          </a:xfrm>
          <a:prstGeom prst="rect">
            <a:avLst/>
          </a:prstGeom>
        </p:spPr>
      </p:pic>
      <p:sp>
        <p:nvSpPr>
          <p:cNvPr id="7" name="Text 4"/>
          <p:cNvSpPr txBox="1"/>
          <p:nvPr/>
        </p:nvSpPr>
        <p:spPr>
          <a:xfrm>
            <a:off x="952805" y="448056"/>
            <a:ext cx="628650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32CD3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TRANSFORMASI NYATA</a:t>
            </a:r>
            <a:endParaRPr lang="en-US" sz="3600" dirty="0"/>
          </a:p>
        </p:txBody>
      </p:sp>
      <p:sp>
        <p:nvSpPr>
          <p:cNvPr id="8" name="Shape 5"/>
          <p:cNvSpPr/>
          <p:nvPr/>
        </p:nvSpPr>
        <p:spPr>
          <a:xfrm>
            <a:off x="381305" y="1352398"/>
            <a:ext cx="3543300" cy="1410005"/>
          </a:xfrm>
          <a:prstGeom prst="roundRect">
            <a:avLst>
              <a:gd name="adj" fmla="val 2191"/>
            </a:avLst>
          </a:prstGeom>
          <a:solidFill>
            <a:srgbClr val="32CD32">
              <a:alpha val="2000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381305" y="1352398"/>
            <a:ext cx="47549" cy="1410005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10" name="Shape 7"/>
          <p:cNvSpPr/>
          <p:nvPr/>
        </p:nvSpPr>
        <p:spPr>
          <a:xfrm>
            <a:off x="4324198" y="1352398"/>
            <a:ext cx="3543300" cy="1410005"/>
          </a:xfrm>
          <a:prstGeom prst="roundRect">
            <a:avLst>
              <a:gd name="adj" fmla="val 2191"/>
            </a:avLst>
          </a:prstGeom>
          <a:solidFill>
            <a:srgbClr val="32CD32">
              <a:alpha val="20000"/>
            </a:srgbClr>
          </a:solidFill>
          <a:ln/>
        </p:spPr>
      </p:sp>
      <p:sp>
        <p:nvSpPr>
          <p:cNvPr id="11" name="Shape 8"/>
          <p:cNvSpPr/>
          <p:nvPr/>
        </p:nvSpPr>
        <p:spPr>
          <a:xfrm>
            <a:off x="4324198" y="1352398"/>
            <a:ext cx="47549" cy="1410005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12" name="Shape 9"/>
          <p:cNvSpPr/>
          <p:nvPr/>
        </p:nvSpPr>
        <p:spPr>
          <a:xfrm>
            <a:off x="8268005" y="1352398"/>
            <a:ext cx="3543300" cy="1410005"/>
          </a:xfrm>
          <a:prstGeom prst="roundRect">
            <a:avLst>
              <a:gd name="adj" fmla="val 2191"/>
            </a:avLst>
          </a:prstGeom>
          <a:solidFill>
            <a:srgbClr val="32CD32">
              <a:alpha val="20000"/>
            </a:srgbClr>
          </a:solidFill>
          <a:ln/>
        </p:spPr>
      </p:sp>
      <p:sp>
        <p:nvSpPr>
          <p:cNvPr id="13" name="Shape 10"/>
          <p:cNvSpPr/>
          <p:nvPr/>
        </p:nvSpPr>
        <p:spPr>
          <a:xfrm>
            <a:off x="8268005" y="1352398"/>
            <a:ext cx="47549" cy="1410005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14" name="Shape 11"/>
          <p:cNvSpPr/>
          <p:nvPr/>
        </p:nvSpPr>
        <p:spPr>
          <a:xfrm>
            <a:off x="381305" y="2952598"/>
            <a:ext cx="3543300" cy="1410005"/>
          </a:xfrm>
          <a:prstGeom prst="roundRect">
            <a:avLst>
              <a:gd name="adj" fmla="val 2191"/>
            </a:avLst>
          </a:prstGeom>
          <a:solidFill>
            <a:srgbClr val="32CD32">
              <a:alpha val="20000"/>
            </a:srgbClr>
          </a:solidFill>
          <a:ln/>
        </p:spPr>
      </p:sp>
      <p:sp>
        <p:nvSpPr>
          <p:cNvPr id="15" name="Shape 12"/>
          <p:cNvSpPr/>
          <p:nvPr/>
        </p:nvSpPr>
        <p:spPr>
          <a:xfrm>
            <a:off x="381305" y="2952598"/>
            <a:ext cx="47549" cy="1410005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16" name="Shape 13"/>
          <p:cNvSpPr/>
          <p:nvPr/>
        </p:nvSpPr>
        <p:spPr>
          <a:xfrm>
            <a:off x="4324198" y="2952598"/>
            <a:ext cx="3543300" cy="1410005"/>
          </a:xfrm>
          <a:prstGeom prst="roundRect">
            <a:avLst>
              <a:gd name="adj" fmla="val 2191"/>
            </a:avLst>
          </a:prstGeom>
          <a:solidFill>
            <a:srgbClr val="32CD32">
              <a:alpha val="20000"/>
            </a:srgbClr>
          </a:solidFill>
          <a:ln/>
        </p:spPr>
      </p:sp>
      <p:sp>
        <p:nvSpPr>
          <p:cNvPr id="17" name="Shape 14"/>
          <p:cNvSpPr/>
          <p:nvPr/>
        </p:nvSpPr>
        <p:spPr>
          <a:xfrm>
            <a:off x="4324198" y="2952598"/>
            <a:ext cx="47549" cy="1410005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18" name="Shape 15"/>
          <p:cNvSpPr/>
          <p:nvPr/>
        </p:nvSpPr>
        <p:spPr>
          <a:xfrm>
            <a:off x="8268005" y="2952598"/>
            <a:ext cx="3543300" cy="1410005"/>
          </a:xfrm>
          <a:prstGeom prst="roundRect">
            <a:avLst>
              <a:gd name="adj" fmla="val 2191"/>
            </a:avLst>
          </a:prstGeom>
          <a:solidFill>
            <a:srgbClr val="32CD32">
              <a:alpha val="20000"/>
            </a:srgbClr>
          </a:solidFill>
          <a:ln/>
        </p:spPr>
      </p:sp>
      <p:sp>
        <p:nvSpPr>
          <p:cNvPr id="19" name="Shape 16"/>
          <p:cNvSpPr/>
          <p:nvPr/>
        </p:nvSpPr>
        <p:spPr>
          <a:xfrm>
            <a:off x="8268005" y="2952598"/>
            <a:ext cx="47549" cy="1410005"/>
          </a:xfrm>
          <a:prstGeom prst="rect">
            <a:avLst/>
          </a:prstGeom>
          <a:solidFill>
            <a:srgbClr val="32CD32"/>
          </a:solidFill>
          <a:ln/>
        </p:spPr>
      </p:sp>
      <p:sp>
        <p:nvSpPr>
          <p:cNvPr id="20" name="Text 17"/>
          <p:cNvSpPr txBox="1"/>
          <p:nvPr/>
        </p:nvSpPr>
        <p:spPr>
          <a:xfrm>
            <a:off x="619049" y="1591056"/>
            <a:ext cx="1877263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Rp 500M</a:t>
            </a:r>
            <a:endParaRPr lang="en-US" sz="2700" dirty="0"/>
          </a:p>
        </p:txBody>
      </p:sp>
      <p:sp>
        <p:nvSpPr>
          <p:cNvPr id="21" name="Text 18"/>
          <p:cNvSpPr txBox="1"/>
          <p:nvPr/>
        </p:nvSpPr>
        <p:spPr>
          <a:xfrm>
            <a:off x="4562856" y="1591056"/>
            <a:ext cx="1495958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5,000+</a:t>
            </a:r>
            <a:endParaRPr lang="en-US" sz="2700" dirty="0"/>
          </a:p>
        </p:txBody>
      </p:sp>
      <p:sp>
        <p:nvSpPr>
          <p:cNvPr id="22" name="Text 19"/>
          <p:cNvSpPr txBox="1"/>
          <p:nvPr/>
        </p:nvSpPr>
        <p:spPr>
          <a:xfrm>
            <a:off x="8505749" y="1591056"/>
            <a:ext cx="1877263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Rp 500M</a:t>
            </a:r>
            <a:endParaRPr lang="en-US" sz="2700" dirty="0"/>
          </a:p>
        </p:txBody>
      </p:sp>
      <p:sp>
        <p:nvSpPr>
          <p:cNvPr id="23" name="Text 20"/>
          <p:cNvSpPr txBox="1"/>
          <p:nvPr/>
        </p:nvSpPr>
        <p:spPr>
          <a:xfrm>
            <a:off x="619049" y="3191256"/>
            <a:ext cx="104790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80%</a:t>
            </a:r>
            <a:endParaRPr lang="en-US" sz="2700" dirty="0"/>
          </a:p>
        </p:txBody>
      </p:sp>
      <p:sp>
        <p:nvSpPr>
          <p:cNvPr id="24" name="Text 21"/>
          <p:cNvSpPr txBox="1"/>
          <p:nvPr/>
        </p:nvSpPr>
        <p:spPr>
          <a:xfrm>
            <a:off x="4562856" y="3191256"/>
            <a:ext cx="1162202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300+</a:t>
            </a:r>
            <a:endParaRPr lang="en-US" sz="2700" dirty="0"/>
          </a:p>
        </p:txBody>
      </p:sp>
      <p:sp>
        <p:nvSpPr>
          <p:cNvPr id="25" name="Text 22"/>
          <p:cNvSpPr txBox="1"/>
          <p:nvPr/>
        </p:nvSpPr>
        <p:spPr>
          <a:xfrm>
            <a:off x="8505749" y="3191256"/>
            <a:ext cx="1752905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FFD7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1,000%+</a:t>
            </a:r>
            <a:endParaRPr lang="en-US" sz="2700" dirty="0"/>
          </a:p>
        </p:txBody>
      </p:sp>
      <p:sp>
        <p:nvSpPr>
          <p:cNvPr id="26" name="Text 23"/>
          <p:cNvSpPr txBox="1"/>
          <p:nvPr/>
        </p:nvSpPr>
        <p:spPr>
          <a:xfrm>
            <a:off x="619049" y="2066544"/>
            <a:ext cx="1472184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Revenue Year 3</a:t>
            </a:r>
            <a:endParaRPr lang="en-US" sz="1300" dirty="0"/>
          </a:p>
        </p:txBody>
      </p:sp>
      <p:sp>
        <p:nvSpPr>
          <p:cNvPr id="27" name="Text 24"/>
          <p:cNvSpPr txBox="1"/>
          <p:nvPr/>
        </p:nvSpPr>
        <p:spPr>
          <a:xfrm>
            <a:off x="619049" y="2324405"/>
            <a:ext cx="218633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 JUTA CALLS NASIONAL</a:t>
            </a:r>
            <a:endParaRPr lang="en-US" sz="1300" dirty="0"/>
          </a:p>
        </p:txBody>
      </p:sp>
      <p:sp>
        <p:nvSpPr>
          <p:cNvPr id="28" name="Text 25"/>
          <p:cNvSpPr txBox="1"/>
          <p:nvPr/>
        </p:nvSpPr>
        <p:spPr>
          <a:xfrm>
            <a:off x="4562856" y="2066544"/>
            <a:ext cx="226222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NYAWA TERSELAMATKAN</a:t>
            </a:r>
            <a:endParaRPr lang="en-US" sz="1300" dirty="0"/>
          </a:p>
        </p:txBody>
      </p:sp>
      <p:sp>
        <p:nvSpPr>
          <p:cNvPr id="29" name="Text 26"/>
          <p:cNvSpPr txBox="1"/>
          <p:nvPr/>
        </p:nvSpPr>
        <p:spPr>
          <a:xfrm>
            <a:off x="4562856" y="2324405"/>
            <a:ext cx="132953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SETIAP TAHUN</a:t>
            </a:r>
            <a:endParaRPr lang="en-US" sz="1300" dirty="0"/>
          </a:p>
        </p:txBody>
      </p:sp>
      <p:sp>
        <p:nvSpPr>
          <p:cNvPr id="30" name="Text 27"/>
          <p:cNvSpPr txBox="1"/>
          <p:nvPr/>
        </p:nvSpPr>
        <p:spPr>
          <a:xfrm>
            <a:off x="8505749" y="2066544"/>
            <a:ext cx="197693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PENGHEMATAN BIAYA</a:t>
            </a:r>
            <a:endParaRPr lang="en-US" sz="1300" dirty="0"/>
          </a:p>
        </p:txBody>
      </p:sp>
      <p:sp>
        <p:nvSpPr>
          <p:cNvPr id="31" name="Text 28"/>
          <p:cNvSpPr txBox="1"/>
          <p:nvPr/>
        </p:nvSpPr>
        <p:spPr>
          <a:xfrm>
            <a:off x="8505749" y="2324405"/>
            <a:ext cx="2110435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HEALTHCARE TAHUNAN</a:t>
            </a:r>
            <a:endParaRPr lang="en-US" sz="1300" dirty="0"/>
          </a:p>
        </p:txBody>
      </p:sp>
      <p:sp>
        <p:nvSpPr>
          <p:cNvPr id="32" name="Text 29"/>
          <p:cNvSpPr txBox="1"/>
          <p:nvPr/>
        </p:nvSpPr>
        <p:spPr>
          <a:xfrm>
            <a:off x="619049" y="3666744"/>
            <a:ext cx="207203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EMERGENCY RESPONSE</a:t>
            </a:r>
            <a:endParaRPr lang="en-US" sz="1300" dirty="0"/>
          </a:p>
        </p:txBody>
      </p:sp>
      <p:sp>
        <p:nvSpPr>
          <p:cNvPr id="33" name="Text 30"/>
          <p:cNvSpPr txBox="1"/>
          <p:nvPr/>
        </p:nvSpPr>
        <p:spPr>
          <a:xfrm>
            <a:off x="619049" y="3924605"/>
            <a:ext cx="1176833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LEBIH CEPAT</a:t>
            </a:r>
            <a:endParaRPr lang="en-US" sz="1300" dirty="0"/>
          </a:p>
        </p:txBody>
      </p:sp>
      <p:sp>
        <p:nvSpPr>
          <p:cNvPr id="34" name="Text 31"/>
          <p:cNvSpPr txBox="1"/>
          <p:nvPr/>
        </p:nvSpPr>
        <p:spPr>
          <a:xfrm>
            <a:off x="4562856" y="3666744"/>
            <a:ext cx="150053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AREA TERPENCIL</a:t>
            </a:r>
            <a:endParaRPr lang="en-US" sz="1300" dirty="0"/>
          </a:p>
        </p:txBody>
      </p:sp>
      <p:sp>
        <p:nvSpPr>
          <p:cNvPr id="35" name="Text 32"/>
          <p:cNvSpPr txBox="1"/>
          <p:nvPr/>
        </p:nvSpPr>
        <p:spPr>
          <a:xfrm>
            <a:off x="4562856" y="3924605"/>
            <a:ext cx="127193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TERJANGKAU</a:t>
            </a:r>
            <a:endParaRPr lang="en-US" sz="1300" dirty="0"/>
          </a:p>
        </p:txBody>
      </p:sp>
      <p:sp>
        <p:nvSpPr>
          <p:cNvPr id="36" name="Text 33"/>
          <p:cNvSpPr txBox="1"/>
          <p:nvPr/>
        </p:nvSpPr>
        <p:spPr>
          <a:xfrm>
            <a:off x="8505749" y="3666744"/>
            <a:ext cx="1452982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SOCIAL RETURN</a:t>
            </a:r>
            <a:endParaRPr lang="en-US" sz="1300" dirty="0"/>
          </a:p>
        </p:txBody>
      </p:sp>
      <p:sp>
        <p:nvSpPr>
          <p:cNvPr id="37" name="Text 34"/>
          <p:cNvSpPr txBox="1"/>
          <p:nvPr/>
        </p:nvSpPr>
        <p:spPr>
          <a:xfrm>
            <a:off x="8505749" y="3924605"/>
            <a:ext cx="1491386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 INVESTMENT</a:t>
            </a:r>
            <a:endParaRPr lang="en-US" sz="1300" dirty="0"/>
          </a:p>
        </p:txBody>
      </p:sp>
      <p:sp>
        <p:nvSpPr>
          <p:cNvPr id="38" name="Shape 35"/>
          <p:cNvSpPr/>
          <p:nvPr/>
        </p:nvSpPr>
        <p:spPr>
          <a:xfrm>
            <a:off x="381305" y="5029200"/>
            <a:ext cx="11430000" cy="1628546"/>
          </a:xfrm>
          <a:prstGeom prst="roundRect">
            <a:avLst>
              <a:gd name="adj" fmla="val 3284"/>
            </a:avLst>
          </a:prstGeom>
          <a:solidFill>
            <a:srgbClr val="1E90FF">
              <a:alpha val="20000"/>
            </a:srgbClr>
          </a:solidFill>
          <a:ln/>
        </p:spPr>
      </p:sp>
      <p:sp>
        <p:nvSpPr>
          <p:cNvPr id="39" name="Text 36"/>
          <p:cNvSpPr txBox="1"/>
          <p:nvPr/>
        </p:nvSpPr>
        <p:spPr>
          <a:xfrm>
            <a:off x="571500" y="5257800"/>
            <a:ext cx="5086807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E90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ALIGNED DENGAN GOALS KEMKES</a:t>
            </a:r>
            <a:endParaRPr lang="en-US" sz="2100" dirty="0"/>
          </a:p>
        </p:txBody>
      </p:sp>
      <p:pic>
        <p:nvPicPr>
          <p:cNvPr id="40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71500" y="5777179"/>
            <a:ext cx="228600" cy="228600"/>
          </a:xfrm>
          <a:prstGeom prst="rect">
            <a:avLst/>
          </a:prstGeom>
        </p:spPr>
      </p:pic>
      <p:sp>
        <p:nvSpPr>
          <p:cNvPr id="41" name="Text 37"/>
          <p:cNvSpPr txBox="1"/>
          <p:nvPr/>
        </p:nvSpPr>
        <p:spPr>
          <a:xfrm>
            <a:off x="942746" y="5772607"/>
            <a:ext cx="479602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Mengatasi prioritas nasional - penyakit kardiovaskular</a:t>
            </a:r>
            <a:endParaRPr lang="en-US" sz="1300" dirty="0"/>
          </a:p>
        </p:txBody>
      </p:sp>
      <p:pic>
        <p:nvPicPr>
          <p:cNvPr id="42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191402" y="5777179"/>
            <a:ext cx="228600" cy="228600"/>
          </a:xfrm>
          <a:prstGeom prst="rect">
            <a:avLst/>
          </a:prstGeom>
        </p:spPr>
      </p:pic>
      <p:sp>
        <p:nvSpPr>
          <p:cNvPr id="43" name="Text 38"/>
          <p:cNvSpPr txBox="1"/>
          <p:nvPr/>
        </p:nvSpPr>
        <p:spPr>
          <a:xfrm>
            <a:off x="6562649" y="5772607"/>
            <a:ext cx="3900830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Implementasi cepat - siap dalam 4 minggu</a:t>
            </a:r>
            <a:endParaRPr lang="en-US" sz="1300" dirty="0"/>
          </a:p>
        </p:txBody>
      </p:sp>
      <p:pic>
        <p:nvPicPr>
          <p:cNvPr id="44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71500" y="6224321"/>
            <a:ext cx="228600" cy="228600"/>
          </a:xfrm>
          <a:prstGeom prst="rect">
            <a:avLst/>
          </a:prstGeom>
        </p:spPr>
      </p:pic>
      <p:sp>
        <p:nvSpPr>
          <p:cNvPr id="45" name="Text 39"/>
          <p:cNvSpPr txBox="1"/>
          <p:nvPr/>
        </p:nvSpPr>
        <p:spPr>
          <a:xfrm>
            <a:off x="942746" y="6219749"/>
            <a:ext cx="4634179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Kolaborasi lintas sektor - dokter + tech + emergency</a:t>
            </a:r>
            <a:endParaRPr lang="en-US" sz="1300" dirty="0"/>
          </a:p>
        </p:txBody>
      </p:sp>
      <p:pic>
        <p:nvPicPr>
          <p:cNvPr id="46" name="Image 4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191402" y="6224321"/>
            <a:ext cx="228600" cy="228600"/>
          </a:xfrm>
          <a:prstGeom prst="rect">
            <a:avLst/>
          </a:prstGeom>
        </p:spPr>
      </p:pic>
      <p:sp>
        <p:nvSpPr>
          <p:cNvPr id="47" name="Text 40"/>
          <p:cNvSpPr txBox="1"/>
          <p:nvPr/>
        </p:nvSpPr>
        <p:spPr>
          <a:xfrm>
            <a:off x="6562649" y="6219749"/>
            <a:ext cx="4796028" cy="2386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Transformasi berbasis data - real-time health insights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1097</Words>
  <Application>Microsoft Office PowerPoint</Application>
  <PresentationFormat>Widescreen</PresentationFormat>
  <Paragraphs>229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Montserrat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ccsa6789@outlook.com</cp:lastModifiedBy>
  <cp:revision>7</cp:revision>
  <dcterms:created xsi:type="dcterms:W3CDTF">2025-09-28T15:14:55Z</dcterms:created>
  <dcterms:modified xsi:type="dcterms:W3CDTF">2025-09-28T16:05:11Z</dcterms:modified>
</cp:coreProperties>
</file>